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0"/>
  </p:notesMasterIdLst>
  <p:sldIdLst>
    <p:sldId id="259" r:id="rId2"/>
    <p:sldId id="256" r:id="rId3"/>
    <p:sldId id="329" r:id="rId4"/>
    <p:sldId id="384" r:id="rId5"/>
    <p:sldId id="264" r:id="rId6"/>
    <p:sldId id="266" r:id="rId7"/>
    <p:sldId id="267" r:id="rId8"/>
    <p:sldId id="332" r:id="rId9"/>
    <p:sldId id="333" r:id="rId10"/>
    <p:sldId id="281" r:id="rId11"/>
    <p:sldId id="334" r:id="rId12"/>
    <p:sldId id="269" r:id="rId13"/>
    <p:sldId id="336" r:id="rId14"/>
    <p:sldId id="298" r:id="rId15"/>
    <p:sldId id="337" r:id="rId16"/>
    <p:sldId id="339" r:id="rId17"/>
    <p:sldId id="341" r:id="rId18"/>
    <p:sldId id="282" r:id="rId19"/>
    <p:sldId id="271" r:id="rId20"/>
    <p:sldId id="364" r:id="rId21"/>
    <p:sldId id="283" r:id="rId22"/>
    <p:sldId id="272" r:id="rId23"/>
    <p:sldId id="369" r:id="rId24"/>
    <p:sldId id="366" r:id="rId25"/>
    <p:sldId id="367" r:id="rId26"/>
    <p:sldId id="299" r:id="rId27"/>
    <p:sldId id="273" r:id="rId28"/>
    <p:sldId id="300" r:id="rId29"/>
    <p:sldId id="274" r:id="rId30"/>
    <p:sldId id="301" r:id="rId31"/>
    <p:sldId id="275" r:id="rId32"/>
    <p:sldId id="316" r:id="rId33"/>
    <p:sldId id="278" r:id="rId34"/>
    <p:sldId id="383" r:id="rId35"/>
    <p:sldId id="317" r:id="rId36"/>
    <p:sldId id="279" r:id="rId37"/>
    <p:sldId id="322" r:id="rId38"/>
    <p:sldId id="319" r:id="rId39"/>
    <p:sldId id="303" r:id="rId40"/>
    <p:sldId id="287" r:id="rId41"/>
    <p:sldId id="318" r:id="rId42"/>
    <p:sldId id="286" r:id="rId43"/>
    <p:sldId id="305" r:id="rId44"/>
    <p:sldId id="375" r:id="rId45"/>
    <p:sldId id="325" r:id="rId46"/>
    <p:sldId id="280" r:id="rId47"/>
    <p:sldId id="265" r:id="rId48"/>
    <p:sldId id="263" r:id="rId4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  <a:srgbClr val="D600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282" autoAdjust="0"/>
    <p:restoredTop sz="64327" autoAdjust="0"/>
  </p:normalViewPr>
  <p:slideViewPr>
    <p:cSldViewPr snapToGrid="0">
      <p:cViewPr varScale="1">
        <p:scale>
          <a:sx n="75" d="100"/>
          <a:sy n="75" d="100"/>
        </p:scale>
        <p:origin x="1878" y="6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63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7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794CD2-9D07-44EA-9D1D-0AB60994AE70}" type="datetimeFigureOut">
              <a:rPr lang="en-US" smtClean="0"/>
              <a:t>4/8/2015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28FBD5-E091-4A46-8EF1-FDFC73CDBD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1202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smtClean="0"/>
              <a:t>Welcome</a:t>
            </a:r>
            <a:r>
              <a:rPr lang="en-US" baseline="0" dirty="0" smtClean="0"/>
              <a:t> all to the Unlimited TYPE-MOON Works panel at Sakura-con 2015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My name is Keripo and I will be your panelist for tonight</a:t>
            </a:r>
            <a:endParaRPr lang="en-US" dirty="0" smtClean="0"/>
          </a:p>
          <a:p>
            <a:pPr marL="171450" indent="-171450">
              <a:buFontTx/>
              <a:buChar char="-"/>
            </a:pPr>
            <a:r>
              <a:rPr lang="en-US" dirty="0" smtClean="0"/>
              <a:t>The video that you just saw was the opening video for TYPE-MOON Fes, an event hosted by TYPE-MOON in 2012 to celebrate their 10</a:t>
            </a:r>
            <a:r>
              <a:rPr lang="en-US" baseline="30000" dirty="0" smtClean="0"/>
              <a:t>th</a:t>
            </a:r>
            <a:r>
              <a:rPr lang="en-US" dirty="0" smtClean="0"/>
              <a:t> anniversary</a:t>
            </a:r>
          </a:p>
          <a:p>
            <a:pPr marL="171450" indent="-171450">
              <a:buFontTx/>
              <a:buChar char="-"/>
            </a:pPr>
            <a:r>
              <a:rPr lang="en-US" dirty="0" smtClean="0"/>
              <a:t>Now</a:t>
            </a:r>
            <a:r>
              <a:rPr lang="en-US" baseline="0" dirty="0" smtClean="0"/>
              <a:t> </a:t>
            </a:r>
            <a:r>
              <a:rPr lang="en-US" dirty="0" smtClean="0"/>
              <a:t>before we get started, by</a:t>
            </a:r>
            <a:r>
              <a:rPr lang="en-US" baseline="0" dirty="0" smtClean="0"/>
              <a:t> show hands, how many of you recognize at least 1 series in that video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2-3? 4 or more? All of them?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Hopefully, by end of this panel, you will be recognize or at least heard of all of them</a:t>
            </a:r>
          </a:p>
          <a:p>
            <a:pPr marL="171450" indent="-171450">
              <a:buFontTx/>
              <a:buChar char="-"/>
            </a:pPr>
            <a:endParaRPr lang="en-US" baseline="0" dirty="0" smtClean="0"/>
          </a:p>
          <a:p>
            <a:pPr marL="171450" indent="-171450">
              <a:buFontTx/>
              <a:buChar char="-"/>
            </a:pPr>
            <a:r>
              <a:rPr lang="en-US" baseline="0" dirty="0" smtClean="0"/>
              <a:t>Now, before we start, I want to point out that because this is meant to be a heavily informative panel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Some of my slides will contain pieces of information such as release dates and various other details that I won’t be explicitly pointing out.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I will be posting these slides online on my website later though along with a full audio recording so don’t worry if you miss anything.</a:t>
            </a:r>
          </a:p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28FBD5-E091-4A46-8EF1-FDFC73CDBD0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0607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err="1" smtClean="0"/>
              <a:t>Tsukihime</a:t>
            </a:r>
            <a:r>
              <a:rPr lang="en-US" baseline="0" dirty="0" smtClean="0"/>
              <a:t> first visual novel under TYPE-MOON brand, when TYPE-MOON was still an 18+ </a:t>
            </a:r>
            <a:r>
              <a:rPr lang="en-US" baseline="0" dirty="0" err="1" smtClean="0"/>
              <a:t>doujin</a:t>
            </a:r>
            <a:r>
              <a:rPr lang="en-US" baseline="0" dirty="0" smtClean="0"/>
              <a:t> circle</a:t>
            </a:r>
          </a:p>
          <a:p>
            <a:pPr marL="171450" indent="-171450">
              <a:buFontTx/>
              <a:buChar char="-"/>
            </a:pPr>
            <a:r>
              <a:rPr lang="en-US" baseline="0" dirty="0" err="1" smtClean="0"/>
              <a:t>Tsukihime</a:t>
            </a:r>
            <a:r>
              <a:rPr lang="en-US" baseline="0" dirty="0" smtClean="0"/>
              <a:t> tells story of </a:t>
            </a:r>
            <a:r>
              <a:rPr lang="en-US" baseline="0" dirty="0" err="1" smtClean="0"/>
              <a:t>Tohno</a:t>
            </a:r>
            <a:r>
              <a:rPr lang="en-US" baseline="0" dirty="0" smtClean="0"/>
              <a:t> Shiki, a supposedly ordinary </a:t>
            </a:r>
            <a:r>
              <a:rPr lang="en-US" baseline="0" dirty="0" err="1" smtClean="0"/>
              <a:t>highschooler</a:t>
            </a:r>
            <a:r>
              <a:rPr lang="en-US" baseline="0" dirty="0" smtClean="0"/>
              <a:t>, who decides to investigate a series of mysterious murders happening in his town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28FBD5-E091-4A46-8EF1-FDFC73CDBD0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4131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 smtClean="0"/>
              <a:t>As a VN, gameplay consisted of reading text &amp; making choices</a:t>
            </a:r>
            <a:r>
              <a:rPr lang="en-US" baseline="0" dirty="0" smtClean="0"/>
              <a:t> and featured 5 heroines, each with their own storylines</a:t>
            </a:r>
            <a:endParaRPr lang="en-US" dirty="0" smtClean="0"/>
          </a:p>
          <a:p>
            <a:pPr marL="171450" indent="-171450">
              <a:buFontTx/>
              <a:buChar char="-"/>
            </a:pPr>
            <a:r>
              <a:rPr lang="en-US" baseline="0" dirty="0" smtClean="0"/>
              <a:t>Now keep in mind, </a:t>
            </a:r>
            <a:r>
              <a:rPr lang="en-US" baseline="0" dirty="0" err="1" smtClean="0"/>
              <a:t>Tsuikihime</a:t>
            </a:r>
            <a:r>
              <a:rPr lang="en-US" baseline="0" dirty="0" smtClean="0"/>
              <a:t> was TYPE-MOON’s first attempt at creating a visual novel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So not only were Takeuchi’s artworks terrible, but </a:t>
            </a:r>
            <a:r>
              <a:rPr lang="en-US" baseline="0" dirty="0" err="1" smtClean="0"/>
              <a:t>Nasu</a:t>
            </a:r>
            <a:r>
              <a:rPr lang="en-US" baseline="0" dirty="0" smtClean="0"/>
              <a:t> would often wall-of-texted the player, such as in that last screenshot on the right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baseline="0" dirty="0" smtClean="0"/>
              <a:t>Despite this, </a:t>
            </a:r>
            <a:r>
              <a:rPr lang="en-US" baseline="0" dirty="0" err="1" smtClean="0"/>
              <a:t>Tsukihime</a:t>
            </a:r>
            <a:r>
              <a:rPr lang="en-US" baseline="0" dirty="0" smtClean="0"/>
              <a:t> was wildly popular and is still considered one of the best </a:t>
            </a:r>
            <a:r>
              <a:rPr lang="en-US" baseline="0" dirty="0" err="1" smtClean="0"/>
              <a:t>doujin</a:t>
            </a:r>
            <a:r>
              <a:rPr lang="en-US" baseline="0" dirty="0" smtClean="0"/>
              <a:t> games of its time, alongside 07</a:t>
            </a:r>
            <a:r>
              <a:rPr lang="en-US" baseline="30000" dirty="0" smtClean="0"/>
              <a:t>th</a:t>
            </a:r>
            <a:r>
              <a:rPr lang="en-US" baseline="0" dirty="0" smtClean="0"/>
              <a:t> Expansion’s </a:t>
            </a:r>
            <a:r>
              <a:rPr lang="en-US" baseline="0" dirty="0" err="1" smtClean="0"/>
              <a:t>Higurashi</a:t>
            </a:r>
            <a:r>
              <a:rPr lang="en-US" baseline="0" dirty="0" smtClean="0"/>
              <a:t> visual novel series and ZUN’s </a:t>
            </a:r>
            <a:r>
              <a:rPr lang="en-US" baseline="0" dirty="0" err="1" smtClean="0"/>
              <a:t>Touhou</a:t>
            </a:r>
            <a:r>
              <a:rPr lang="en-US" baseline="0" dirty="0" smtClean="0"/>
              <a:t> Project </a:t>
            </a:r>
            <a:r>
              <a:rPr lang="en-US" baseline="0" dirty="0" err="1" smtClean="0"/>
              <a:t>danmaku</a:t>
            </a:r>
            <a:r>
              <a:rPr lang="en-US" baseline="0" dirty="0" smtClean="0"/>
              <a:t> games</a:t>
            </a:r>
            <a:endParaRPr lang="en-US" dirty="0" smtClean="0"/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 err="1" smtClean="0"/>
              <a:t>Tsukihime</a:t>
            </a:r>
            <a:r>
              <a:rPr lang="en-US" dirty="0" smtClean="0"/>
              <a:t> was followed up the next year with a bonus disc, </a:t>
            </a:r>
            <a:r>
              <a:rPr lang="en-US" dirty="0" err="1" smtClean="0"/>
              <a:t>Tsukihime</a:t>
            </a:r>
            <a:r>
              <a:rPr lang="en-US" baseline="0" dirty="0" smtClean="0"/>
              <a:t> PLUS-DISC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baseline="0" dirty="0" smtClean="0"/>
              <a:t>And a year after that, a sequel, </a:t>
            </a:r>
            <a:r>
              <a:rPr lang="en-US" baseline="0" dirty="0" err="1" smtClean="0"/>
              <a:t>Kagetsu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Tohya</a:t>
            </a:r>
            <a:r>
              <a:rPr lang="en-US" baseline="0" dirty="0" smtClean="0"/>
              <a:t>, was released featuring more stories 1 year after events of </a:t>
            </a:r>
            <a:r>
              <a:rPr lang="en-US" baseline="0" dirty="0" err="1" smtClean="0"/>
              <a:t>Tsukihime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28FBD5-E091-4A46-8EF1-FDFC73CDBD0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2271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 err="1" smtClean="0"/>
              <a:t>Tsukihime</a:t>
            </a:r>
            <a:r>
              <a:rPr lang="en-US" dirty="0" smtClean="0"/>
              <a:t> was also popular enough that JC Staff worked</a:t>
            </a:r>
            <a:r>
              <a:rPr lang="en-US" baseline="0" dirty="0" smtClean="0"/>
              <a:t> on anime adaptation, </a:t>
            </a:r>
            <a:r>
              <a:rPr lang="en-US" baseline="0" dirty="0" err="1" smtClean="0"/>
              <a:t>Shingetsutan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Tsukihime</a:t>
            </a:r>
            <a:r>
              <a:rPr lang="en-US" baseline="0" dirty="0" smtClean="0"/>
              <a:t> (also known as Lunar Legend in English versions). The anime was unfortunately, pretty bad, with most fans, including myself, preferring to pretend it doesn’t exist. And even TYPE-MOON agrees as you may have noticed that no </a:t>
            </a:r>
            <a:r>
              <a:rPr lang="en-US" baseline="0" dirty="0" err="1" smtClean="0"/>
              <a:t>Tsukihime</a:t>
            </a:r>
            <a:r>
              <a:rPr lang="en-US" baseline="0" dirty="0" smtClean="0"/>
              <a:t> anime footage was included in that opening video.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baseline="0" dirty="0" smtClean="0"/>
              <a:t>What was included at TYPE-MOON Fes, however, was the PV you saw earlier of the </a:t>
            </a:r>
            <a:r>
              <a:rPr lang="en-US" baseline="0" dirty="0" err="1" smtClean="0"/>
              <a:t>Tsukihime</a:t>
            </a:r>
            <a:r>
              <a:rPr lang="en-US" baseline="0" dirty="0" smtClean="0"/>
              <a:t> remake, which will feature new character designs as well as a 6</a:t>
            </a:r>
            <a:r>
              <a:rPr lang="en-US" baseline="30000" dirty="0" smtClean="0"/>
              <a:t>th</a:t>
            </a:r>
            <a:r>
              <a:rPr lang="en-US" baseline="0" dirty="0" smtClean="0"/>
              <a:t> heroine whose original route was previously cut due to lack of time, so look forward to that, cause I know I will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28FBD5-E091-4A46-8EF1-FDFC73CDBD0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6013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smtClean="0"/>
              <a:t>In addition to the anime and manga series, TYPE-MOON also</a:t>
            </a:r>
            <a:r>
              <a:rPr lang="en-US" baseline="0" dirty="0" smtClean="0"/>
              <a:t> </a:t>
            </a:r>
            <a:r>
              <a:rPr lang="en-US" dirty="0" smtClean="0"/>
              <a:t>collaborated on a fighting game series called MELTY BLOOD</a:t>
            </a:r>
          </a:p>
          <a:p>
            <a:pPr marL="171450" indent="-171450">
              <a:buFontTx/>
              <a:buChar char="-"/>
            </a:pPr>
            <a:r>
              <a:rPr lang="en-US" dirty="0" smtClean="0"/>
              <a:t>H</a:t>
            </a:r>
            <a:r>
              <a:rPr lang="en-US" baseline="0" dirty="0" smtClean="0"/>
              <a:t>ere’s the PV for one of their arcade versions, MELTY BLOOD Act Cadenza </a:t>
            </a:r>
            <a:r>
              <a:rPr lang="en-US" baseline="0" dirty="0" err="1" smtClean="0"/>
              <a:t>Ver.B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28FBD5-E091-4A46-8EF1-FDFC73CDBD0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07318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smtClean="0"/>
              <a:t>MELTY BLOOD</a:t>
            </a:r>
            <a:r>
              <a:rPr lang="en-US" baseline="0" dirty="0" smtClean="0"/>
              <a:t> is a </a:t>
            </a:r>
            <a:r>
              <a:rPr lang="en-US" baseline="0" dirty="0" err="1" smtClean="0"/>
              <a:t>douijin</a:t>
            </a:r>
            <a:r>
              <a:rPr lang="en-US" baseline="0" dirty="0" smtClean="0"/>
              <a:t> 2D fighting game released for PC in 2002 and it continues story of </a:t>
            </a:r>
            <a:r>
              <a:rPr lang="en-US" baseline="0" dirty="0" err="1" smtClean="0"/>
              <a:t>Tohno</a:t>
            </a:r>
            <a:r>
              <a:rPr lang="en-US" baseline="0" dirty="0" smtClean="0"/>
              <a:t> Shiki one year after events of </a:t>
            </a:r>
            <a:r>
              <a:rPr lang="en-US" baseline="0" dirty="0" err="1" smtClean="0"/>
              <a:t>Kagetsu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Tohya</a:t>
            </a:r>
            <a:r>
              <a:rPr lang="en-US" baseline="0" dirty="0" smtClean="0"/>
              <a:t>.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baseline="0" dirty="0" smtClean="0"/>
              <a:t>MELTY BLOOD was created in collaboration with </a:t>
            </a:r>
            <a:r>
              <a:rPr lang="en-US" baseline="0" dirty="0" err="1" smtClean="0"/>
              <a:t>doujin</a:t>
            </a:r>
            <a:r>
              <a:rPr lang="en-US" baseline="0" dirty="0" smtClean="0"/>
              <a:t> circle French Bread, which handled fighting game aspect while </a:t>
            </a:r>
            <a:r>
              <a:rPr lang="en-US" baseline="0" dirty="0" err="1" smtClean="0"/>
              <a:t>Nasu</a:t>
            </a:r>
            <a:r>
              <a:rPr lang="en-US" baseline="0" dirty="0" smtClean="0"/>
              <a:t> wrote the script and Takeuchi did the character designs and CG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This time, Shiki is investigating a new series of mysterious murders similar to those in </a:t>
            </a:r>
            <a:r>
              <a:rPr lang="en-US" baseline="0" dirty="0" err="1" smtClean="0"/>
              <a:t>Tsukihime</a:t>
            </a:r>
            <a:r>
              <a:rPr lang="en-US" baseline="0" dirty="0" smtClean="0"/>
              <a:t>, but happening in a </a:t>
            </a:r>
            <a:r>
              <a:rPr lang="en-US" baseline="0" dirty="0" err="1" smtClean="0"/>
              <a:t>neighbouring</a:t>
            </a:r>
            <a:r>
              <a:rPr lang="en-US" baseline="0" dirty="0" smtClean="0"/>
              <a:t> town</a:t>
            </a:r>
          </a:p>
          <a:p>
            <a:pPr marL="171450" indent="-171450">
              <a:buFontTx/>
              <a:buChar char="-"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28FBD5-E091-4A46-8EF1-FDFC73CDBD0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75678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baseline="0" dirty="0" smtClean="0"/>
              <a:t>Melty Blood start off with 6 playable characters but 8 more unlocked though story mode</a:t>
            </a:r>
            <a:endParaRPr lang="en-US" dirty="0" smtClean="0"/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 smtClean="0"/>
              <a:t>Despite being a fighting game, MB had</a:t>
            </a:r>
            <a:r>
              <a:rPr lang="en-US" baseline="0" dirty="0" smtClean="0"/>
              <a:t> an extensive VN-like story mode since </a:t>
            </a:r>
            <a:r>
              <a:rPr lang="en-US" dirty="0" err="1" smtClean="0"/>
              <a:t>Nasu</a:t>
            </a:r>
            <a:r>
              <a:rPr lang="en-US" baseline="0" dirty="0" smtClean="0"/>
              <a:t> loved to write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baseline="0" dirty="0" smtClean="0"/>
              <a:t>As fighting game, it had pretty standard features for its time, borrowing many concepts from the Street Fighter and Guilty Gear series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baseline="0" dirty="0" smtClean="0"/>
              <a:t>What made Melty Blood stand out though, was it’s high production quality as a </a:t>
            </a:r>
            <a:r>
              <a:rPr lang="en-US" baseline="0" dirty="0" err="1" smtClean="0"/>
              <a:t>doujin</a:t>
            </a:r>
            <a:r>
              <a:rPr lang="en-US" baseline="0" dirty="0" smtClean="0"/>
              <a:t> game, with fluid controls and solid 60fps framerate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 smtClean="0"/>
              <a:t>Soon after the release of Melty Blood, an expansion pack was made,</a:t>
            </a:r>
            <a:r>
              <a:rPr lang="en-US" baseline="0" dirty="0" smtClean="0"/>
              <a:t> titled MB Re-ACT. Re-ACT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28FBD5-E091-4A46-8EF1-FDFC73CDBD0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96552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baseline="0" dirty="0" smtClean="0"/>
              <a:t>At same time, TYPE-MOON &amp; French Bread working with </a:t>
            </a:r>
            <a:r>
              <a:rPr lang="en-US" baseline="0" dirty="0" err="1" smtClean="0"/>
              <a:t>Ecole</a:t>
            </a:r>
            <a:r>
              <a:rPr lang="en-US" baseline="0" dirty="0" smtClean="0"/>
              <a:t> Software on an arcade port, which was released as Melty Blood: Act Cadenza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baseline="0" dirty="0" smtClean="0"/>
              <a:t>Act Cadenza was a huge bump up from Re-ACT, mainly because, at this time, TYPE-MOON had commercialized and was receiving large amounts of income from their Fate VNs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baseline="0" dirty="0" smtClean="0"/>
              <a:t>But it didn’t stop there of course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baseline="0" dirty="0" smtClean="0"/>
              <a:t>TYPE-MOON and </a:t>
            </a:r>
            <a:r>
              <a:rPr lang="en-US" baseline="0" dirty="0" err="1" smtClean="0"/>
              <a:t>Ecole</a:t>
            </a:r>
            <a:r>
              <a:rPr lang="en-US" baseline="0" dirty="0" smtClean="0"/>
              <a:t> Software continued working on the third game of the series, Melty Blood: Actress Again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baseline="0" dirty="0" smtClean="0"/>
              <a:t>Like Re-ACT to Act Cadenza, Actress Again was also a drastic update to the game series and introduced new playable characters such as </a:t>
            </a:r>
            <a:r>
              <a:rPr lang="en-US" baseline="0" dirty="0" err="1" smtClean="0"/>
              <a:t>Ryougi</a:t>
            </a:r>
            <a:r>
              <a:rPr lang="en-US" baseline="0" dirty="0" smtClean="0"/>
              <a:t> Shiki from Kara no </a:t>
            </a:r>
            <a:r>
              <a:rPr lang="en-US" baseline="0" dirty="0" err="1" smtClean="0"/>
              <a:t>Kyoukai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28FBD5-E091-4A46-8EF1-FDFC73CDBD0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79408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smtClean="0"/>
              <a:t>Speaking of Kara no </a:t>
            </a:r>
            <a:r>
              <a:rPr lang="en-US" dirty="0" err="1" smtClean="0"/>
              <a:t>Kyoukai</a:t>
            </a:r>
            <a:r>
              <a:rPr lang="en-US" dirty="0" smtClean="0"/>
              <a:t>, here it is!</a:t>
            </a:r>
            <a:endParaRPr lang="en-US" baseline="0" dirty="0" smtClean="0"/>
          </a:p>
          <a:p>
            <a:pPr marL="171450" indent="-171450">
              <a:buFontTx/>
              <a:buChar char="-"/>
            </a:pPr>
            <a:r>
              <a:rPr lang="en-US" baseline="0" dirty="0" smtClean="0"/>
              <a:t>Most know Kara no </a:t>
            </a:r>
            <a:r>
              <a:rPr lang="en-US" baseline="0" dirty="0" err="1" smtClean="0"/>
              <a:t>Kyoukai</a:t>
            </a:r>
            <a:r>
              <a:rPr lang="en-US" baseline="0" dirty="0" smtClean="0"/>
              <a:t> for the movie series adaptation, so here is the trailer for one of them (4</a:t>
            </a:r>
            <a:r>
              <a:rPr lang="en-US" baseline="30000" dirty="0" smtClean="0"/>
              <a:t>th</a:t>
            </a:r>
            <a:r>
              <a:rPr lang="en-US" baseline="0" dirty="0" smtClean="0"/>
              <a:t> one):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Please note that this trailer is a bit on the graphic side, so if you aren’t comfortable with seeing blood, you might want to close eyes for this one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28FBD5-E091-4A46-8EF1-FDFC73CDBD0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55065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smtClean="0"/>
              <a:t>Kara no </a:t>
            </a:r>
            <a:r>
              <a:rPr lang="en-US" dirty="0" err="1" smtClean="0"/>
              <a:t>Kyoukai</a:t>
            </a:r>
            <a:r>
              <a:rPr lang="en-US" dirty="0" smtClean="0"/>
              <a:t> is an 7-chapter </a:t>
            </a:r>
            <a:r>
              <a:rPr lang="en-US" dirty="0" err="1" smtClean="0"/>
              <a:t>doujin</a:t>
            </a:r>
            <a:r>
              <a:rPr lang="en-US" dirty="0" smtClean="0"/>
              <a:t> light novel written by </a:t>
            </a:r>
            <a:r>
              <a:rPr lang="en-US" dirty="0" err="1" smtClean="0"/>
              <a:t>Nasu</a:t>
            </a:r>
            <a:r>
              <a:rPr lang="en-US" dirty="0" smtClean="0"/>
              <a:t> in his early</a:t>
            </a:r>
            <a:r>
              <a:rPr lang="en-US" baseline="0" dirty="0" smtClean="0"/>
              <a:t> days and is often considered his debut as a writer before he started working on </a:t>
            </a:r>
            <a:r>
              <a:rPr lang="en-US" baseline="0" dirty="0" err="1" smtClean="0"/>
              <a:t>Tsukihime</a:t>
            </a:r>
            <a:endParaRPr lang="en-US" baseline="0" dirty="0" smtClean="0"/>
          </a:p>
          <a:p>
            <a:pPr marL="171450" indent="-171450">
              <a:buFontTx/>
              <a:buChar char="-"/>
            </a:pPr>
            <a:r>
              <a:rPr lang="en-US" baseline="0" dirty="0" smtClean="0"/>
              <a:t>Unlike most light novels, </a:t>
            </a:r>
            <a:r>
              <a:rPr lang="en-US" baseline="0" dirty="0" err="1" smtClean="0"/>
              <a:t>KnK</a:t>
            </a:r>
            <a:r>
              <a:rPr lang="en-US" baseline="0" dirty="0" smtClean="0"/>
              <a:t> is told as a collection of seemingly independent stories, most of them relating to a murder mystery, that get investigated by </a:t>
            </a:r>
            <a:r>
              <a:rPr lang="en-US" baseline="0" dirty="0" err="1" smtClean="0"/>
              <a:t>Ryougi</a:t>
            </a:r>
            <a:r>
              <a:rPr lang="en-US" baseline="0" dirty="0" smtClean="0"/>
              <a:t> Shiki, a trained assassin working for a magical detective agency</a:t>
            </a:r>
            <a:endParaRPr lang="en-US" dirty="0" smtClean="0"/>
          </a:p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28FBD5-E091-4A46-8EF1-FDFC73CDBD0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59460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smtClean="0"/>
              <a:t>What most people know Kara</a:t>
            </a:r>
            <a:r>
              <a:rPr lang="en-US" baseline="0" dirty="0" smtClean="0"/>
              <a:t> no </a:t>
            </a:r>
            <a:r>
              <a:rPr lang="en-US" baseline="0" dirty="0" err="1" smtClean="0"/>
              <a:t>Kyoukai</a:t>
            </a:r>
            <a:r>
              <a:rPr lang="en-US" baseline="0" dirty="0" smtClean="0"/>
              <a:t> from is not the light novels, but the movie adaptations</a:t>
            </a:r>
          </a:p>
          <a:p>
            <a:pPr marL="171450" indent="-171450">
              <a:buFontTx/>
              <a:buChar char="-"/>
            </a:pPr>
            <a:r>
              <a:rPr lang="en-US" dirty="0" smtClean="0"/>
              <a:t>In 2006, TYPE-MOON was approached by </a:t>
            </a:r>
            <a:r>
              <a:rPr lang="en-US" dirty="0" err="1" smtClean="0"/>
              <a:t>ufotable</a:t>
            </a:r>
            <a:r>
              <a:rPr lang="en-US" dirty="0" smtClean="0"/>
              <a:t> and a 7-part film</a:t>
            </a:r>
            <a:r>
              <a:rPr lang="en-US" baseline="0" dirty="0" smtClean="0"/>
              <a:t> series was announced, adapting the first 7-chapter into animated movie form</a:t>
            </a:r>
          </a:p>
          <a:p>
            <a:pPr marL="171450" indent="-171450">
              <a:buFontTx/>
              <a:buChar char="-"/>
            </a:pPr>
            <a:r>
              <a:rPr lang="en-US" dirty="0" smtClean="0"/>
              <a:t>The</a:t>
            </a:r>
            <a:r>
              <a:rPr lang="en-US" baseline="0" dirty="0" smtClean="0"/>
              <a:t> result was a stunning series of movies released over the course of 2 years, topping the Japanese box offices and bringing </a:t>
            </a:r>
            <a:r>
              <a:rPr lang="en-US" baseline="0" dirty="0" err="1" smtClean="0"/>
              <a:t>ufotable’s</a:t>
            </a:r>
            <a:r>
              <a:rPr lang="en-US" baseline="0" dirty="0" smtClean="0"/>
              <a:t> name to fame in the anime industry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28FBD5-E091-4A46-8EF1-FDFC73CDBD0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852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baseline="0" dirty="0" smtClean="0"/>
              <a:t>Alright, lets get started. So lets start off with the question, what is this panel about?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When I start working on these slides a while back, I realized that what I had originally planned was so much that the panel would just turn into a long-winded, mindless rant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So, for the sake of you, the audience, I restructured this panel to be one friendly to and aimed for those new to TYPE-MOON fandom.</a:t>
            </a:r>
          </a:p>
          <a:p>
            <a:pPr marL="171450" indent="-171450">
              <a:buFontTx/>
              <a:buChar char="-"/>
            </a:pPr>
            <a:r>
              <a:rPr lang="en-US" dirty="0" smtClean="0"/>
              <a:t>As a result,</a:t>
            </a:r>
            <a:r>
              <a:rPr lang="en-US" baseline="0" dirty="0" smtClean="0"/>
              <a:t> this p</a:t>
            </a:r>
            <a:r>
              <a:rPr lang="en-US" dirty="0" smtClean="0"/>
              <a:t>anel NOT cover</a:t>
            </a:r>
            <a:r>
              <a:rPr lang="en-US" baseline="0" dirty="0" smtClean="0"/>
              <a:t> any of the following: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Spoilers for any of the series, such as Saber’s true identity</a:t>
            </a:r>
            <a:endParaRPr lang="en-US" dirty="0" smtClean="0"/>
          </a:p>
          <a:p>
            <a:pPr marL="628650" lvl="1" indent="-171450">
              <a:buFontTx/>
              <a:buChar char="-"/>
            </a:pPr>
            <a:r>
              <a:rPr lang="en-US" dirty="0" smtClean="0"/>
              <a:t>Detailed profiles of each series’ main characters, so unfortunately no, you will not hear</a:t>
            </a:r>
            <a:r>
              <a:rPr lang="en-US" baseline="0" dirty="0" smtClean="0"/>
              <a:t> me rant about why </a:t>
            </a:r>
            <a:r>
              <a:rPr lang="en-US" baseline="0" dirty="0" err="1" smtClean="0"/>
              <a:t>Arcueid</a:t>
            </a:r>
            <a:r>
              <a:rPr lang="en-US" baseline="0" dirty="0" smtClean="0"/>
              <a:t> is my </a:t>
            </a:r>
            <a:r>
              <a:rPr lang="en-US" baseline="0" dirty="0" err="1" smtClean="0"/>
              <a:t>waifu</a:t>
            </a:r>
            <a:endParaRPr lang="en-US" dirty="0" smtClean="0"/>
          </a:p>
          <a:p>
            <a:pPr marL="628650" lvl="1" indent="-171450">
              <a:buFontTx/>
              <a:buChar char="-"/>
            </a:pPr>
            <a:r>
              <a:rPr lang="en-US" dirty="0" smtClean="0"/>
              <a:t>In depth</a:t>
            </a:r>
            <a:r>
              <a:rPr lang="en-US" baseline="0" dirty="0" smtClean="0"/>
              <a:t> mechanics of </a:t>
            </a:r>
            <a:r>
              <a:rPr lang="en-US" baseline="0" dirty="0" err="1" smtClean="0"/>
              <a:t>Nasuverse</a:t>
            </a:r>
            <a:r>
              <a:rPr lang="en-US" baseline="0" dirty="0" smtClean="0"/>
              <a:t>, such as the inner workings of the Holy Grail War, the graphic details of the process of </a:t>
            </a:r>
            <a:r>
              <a:rPr lang="en-US" baseline="0" dirty="0" err="1" smtClean="0"/>
              <a:t>Mana</a:t>
            </a:r>
            <a:r>
              <a:rPr lang="en-US" baseline="0" dirty="0" smtClean="0"/>
              <a:t> transfers, etc.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And this panel will not, regrettably, cover the huge list of memes from the TYPE-MOON fandom, though I may sneak some in here and there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If wish to know more about any of these topics, however, you can come talk to me after the panel and I will try to gladly satisfy your curiosity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28FBD5-E091-4A46-8EF1-FDFC73CDBD0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7992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smtClean="0"/>
              <a:t>And now, we come to Fate/stay night, the series that made</a:t>
            </a:r>
            <a:r>
              <a:rPr lang="en-US" baseline="0" dirty="0" smtClean="0"/>
              <a:t> TYPE-MOON what they are today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The following is the Heaven’s Feel OP animation for the PS Vita version of the game, animated by </a:t>
            </a:r>
            <a:r>
              <a:rPr lang="en-US" baseline="0" dirty="0" err="1" smtClean="0"/>
              <a:t>ufotable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28FBD5-E091-4A46-8EF1-FDFC73CDBD0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06854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smtClean="0"/>
              <a:t>As mentioned earlier in</a:t>
            </a:r>
            <a:r>
              <a:rPr lang="en-US" baseline="0" dirty="0" smtClean="0"/>
              <a:t> the history 101, Fate/stay night was TYPE-MOON’s first commercial work, an 18+ visual novel for PC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The visual novel tells the story of </a:t>
            </a:r>
            <a:r>
              <a:rPr lang="en-US" baseline="0" dirty="0" err="1" smtClean="0"/>
              <a:t>Emiya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Shirou</a:t>
            </a:r>
            <a:r>
              <a:rPr lang="en-US" baseline="0" dirty="0" smtClean="0"/>
              <a:t>, a university student who, due to a series of unfortunate events, is thrown into a magical battle </a:t>
            </a:r>
            <a:r>
              <a:rPr lang="en-US" baseline="0" dirty="0" err="1" smtClean="0"/>
              <a:t>royale</a:t>
            </a:r>
            <a:r>
              <a:rPr lang="en-US" baseline="0" dirty="0" smtClean="0"/>
              <a:t> called the Holy Grail War, and is forced to fight alongside his Servant Saber against 6 other Masters for the all-wish-granting device, the Holy Grail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28FBD5-E091-4A46-8EF1-FDFC73CDBD0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12595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smtClean="0"/>
              <a:t>Like </a:t>
            </a:r>
            <a:r>
              <a:rPr lang="en-US" dirty="0" err="1" smtClean="0"/>
              <a:t>Tsukihime</a:t>
            </a:r>
            <a:r>
              <a:rPr lang="en-US" dirty="0" smtClean="0"/>
              <a:t>, gameplay consisted of reading walls of text, and making choices, and occasionally seeing CG artwork, some of which were 18+</a:t>
            </a:r>
          </a:p>
          <a:p>
            <a:pPr marL="171450" indent="-171450">
              <a:buFontTx/>
              <a:buChar char="-"/>
            </a:pPr>
            <a:r>
              <a:rPr lang="en-US" dirty="0" smtClean="0"/>
              <a:t>Fate/stay night features 3 main routes:</a:t>
            </a:r>
          </a:p>
          <a:p>
            <a:pPr marL="628650" lvl="1" indent="-171450">
              <a:buFontTx/>
              <a:buChar char="-"/>
            </a:pPr>
            <a:r>
              <a:rPr lang="en-US" dirty="0" smtClean="0"/>
              <a:t>Fate route, also known as the route for Saber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Shirou’s</a:t>
            </a:r>
            <a:r>
              <a:rPr lang="en-US" baseline="0" dirty="0" smtClean="0"/>
              <a:t> Servant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Unlimited Blade Works, the route for </a:t>
            </a:r>
            <a:r>
              <a:rPr lang="en-US" baseline="0" dirty="0" err="1" smtClean="0"/>
              <a:t>Tohsaka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Rin</a:t>
            </a:r>
            <a:r>
              <a:rPr lang="en-US" baseline="0" dirty="0" smtClean="0"/>
              <a:t>, his classmate and a powerful magician also participating in the Holy Grail War, and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Heaven’s Feel, the route for </a:t>
            </a:r>
            <a:r>
              <a:rPr lang="en-US" baseline="0" dirty="0" err="1" smtClean="0"/>
              <a:t>Matou</a:t>
            </a:r>
            <a:r>
              <a:rPr lang="en-US" baseline="0" dirty="0" smtClean="0"/>
              <a:t> Sakura, an underclassmen with a dark past</a:t>
            </a:r>
          </a:p>
          <a:p>
            <a:pPr marL="171450" lvl="0" indent="-171450">
              <a:buFontTx/>
              <a:buChar char="-"/>
            </a:pPr>
            <a:r>
              <a:rPr lang="en-US" dirty="0" smtClean="0"/>
              <a:t>Since F/SN</a:t>
            </a:r>
            <a:r>
              <a:rPr lang="en-US" baseline="0" dirty="0" smtClean="0"/>
              <a:t> was produced as a commercial work, TYPE-MOON had a lot more budget as well as staffing than when they produced </a:t>
            </a:r>
            <a:r>
              <a:rPr lang="en-US" baseline="0" dirty="0" err="1" smtClean="0"/>
              <a:t>Tsukihime</a:t>
            </a:r>
            <a:r>
              <a:rPr lang="en-US" baseline="0" dirty="0" smtClean="0"/>
              <a:t>, resulting in a significantly higher quality work with noticeably improved graphics, soundtrack, as well as an upgraded game engine</a:t>
            </a:r>
          </a:p>
          <a:p>
            <a:pPr marL="171450" lvl="0" indent="-171450">
              <a:buFontTx/>
              <a:buChar char="-"/>
            </a:pPr>
            <a:r>
              <a:rPr lang="en-US" baseline="0" dirty="0" smtClean="0"/>
              <a:t>This paid off, as Fate/stay night was extremely popular, selling over 150k units and topping visual novel charts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28FBD5-E091-4A46-8EF1-FDFC73CDBD0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62639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baseline="0" dirty="0" smtClean="0"/>
              <a:t>With the commercial success of Fate/stay night, TYPE-MOON quickly realized that they no longer needed to rely on 18+ H scenes to make money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So after they finished up with Melty Blood Act Cadenza, TYPE-MOON started releasing Fate/stay night [</a:t>
            </a:r>
            <a:r>
              <a:rPr lang="en-US" baseline="0" dirty="0" err="1" smtClean="0"/>
              <a:t>Realta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Nua</a:t>
            </a:r>
            <a:r>
              <a:rPr lang="en-US" baseline="0" dirty="0" smtClean="0"/>
              <a:t>], a non-adult port for PS2, then later PC and </a:t>
            </a:r>
            <a:r>
              <a:rPr lang="en-US" baseline="0" dirty="0" err="1" smtClean="0"/>
              <a:t>PSVita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28FBD5-E091-4A46-8EF1-FDFC73CDBD0E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37462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smtClean="0"/>
              <a:t>Now you know your series has become really popular once it gets adapted into anime not just once, but multiple times</a:t>
            </a:r>
          </a:p>
          <a:p>
            <a:pPr marL="171450" indent="-171450">
              <a:buFontTx/>
              <a:buChar char="-"/>
            </a:pPr>
            <a:r>
              <a:rPr lang="en-US" dirty="0" smtClean="0"/>
              <a:t>And such was the case with F/SN, which got it’s first 24-episode anime adaptation in 2006 by Studio </a:t>
            </a:r>
            <a:r>
              <a:rPr lang="en-US" dirty="0" err="1" smtClean="0"/>
              <a:t>Deen</a:t>
            </a:r>
            <a:r>
              <a:rPr lang="en-US" dirty="0" smtClean="0"/>
              <a:t>, loosely based on the Fate route</a:t>
            </a:r>
          </a:p>
          <a:p>
            <a:pPr marL="171450" indent="-171450">
              <a:buFontTx/>
              <a:buChar char="-"/>
            </a:pPr>
            <a:r>
              <a:rPr lang="en-US" dirty="0" smtClean="0"/>
              <a:t>Unlike </a:t>
            </a:r>
            <a:r>
              <a:rPr lang="en-US" dirty="0" err="1" smtClean="0"/>
              <a:t>Tsukihime</a:t>
            </a:r>
            <a:r>
              <a:rPr lang="en-US" dirty="0" smtClean="0"/>
              <a:t> adaptation, Studio </a:t>
            </a:r>
            <a:r>
              <a:rPr lang="en-US" dirty="0" err="1" smtClean="0"/>
              <a:t>Deen’s</a:t>
            </a:r>
            <a:r>
              <a:rPr lang="en-US" dirty="0" smtClean="0"/>
              <a:t> adaptation was generally well received, leading to a movie adaptation of the UBW route in 2010</a:t>
            </a:r>
          </a:p>
          <a:p>
            <a:pPr marL="171450" indent="-171450">
              <a:buFontTx/>
              <a:buChar char="-"/>
            </a:pPr>
            <a:r>
              <a:rPr lang="en-US" dirty="0" smtClean="0"/>
              <a:t>Following </a:t>
            </a:r>
            <a:r>
              <a:rPr lang="en-US" dirty="0" err="1" smtClean="0"/>
              <a:t>ufotable’s</a:t>
            </a:r>
            <a:r>
              <a:rPr lang="en-US" dirty="0" smtClean="0"/>
              <a:t> amazing work with Kara no </a:t>
            </a:r>
            <a:r>
              <a:rPr lang="en-US" dirty="0" err="1" smtClean="0"/>
              <a:t>Kyoukai</a:t>
            </a:r>
            <a:r>
              <a:rPr lang="en-US" dirty="0" smtClean="0"/>
              <a:t> and Fate/zero adaptations, a new F/SN TV anime adaptation of Unlimited Blade Works </a:t>
            </a:r>
            <a:r>
              <a:rPr lang="en-US" baseline="0" dirty="0" smtClean="0"/>
              <a:t>was started just last year and is still ongoing today</a:t>
            </a:r>
          </a:p>
          <a:p>
            <a:pPr marL="171450" indent="-171450">
              <a:buFontTx/>
              <a:buChar char="-"/>
            </a:pPr>
            <a:r>
              <a:rPr lang="en-US" baseline="0" dirty="0" err="1" smtClean="0"/>
              <a:t>Ufotable</a:t>
            </a:r>
            <a:r>
              <a:rPr lang="en-US" baseline="0" dirty="0" smtClean="0"/>
              <a:t> also announced a movie adaptation of the Heaven’s Feel route which, although not officially confirmed yet, will most likely air sometime next year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28FBD5-E091-4A46-8EF1-FDFC73CDBD0E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52777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baseline="0" dirty="0" smtClean="0"/>
              <a:t>With the commercial success of Fate/stay night, TYPE-MOON went on directly to work on it’s sequel, Fate/hollow </a:t>
            </a:r>
            <a:r>
              <a:rPr lang="en-US" baseline="0" dirty="0" err="1" smtClean="0"/>
              <a:t>ataraxia</a:t>
            </a:r>
            <a:endParaRPr lang="en-US" baseline="0" dirty="0" smtClean="0"/>
          </a:p>
          <a:p>
            <a:pPr marL="171450" indent="-171450">
              <a:buFontTx/>
              <a:buChar char="-"/>
            </a:pPr>
            <a:r>
              <a:rPr lang="en-US" baseline="0" dirty="0" smtClean="0"/>
              <a:t>Here is </a:t>
            </a:r>
            <a:r>
              <a:rPr lang="en-US" baseline="0" dirty="0" err="1" smtClean="0"/>
              <a:t>ataraxia</a:t>
            </a:r>
            <a:r>
              <a:rPr lang="en-US" baseline="0" dirty="0" smtClean="0"/>
              <a:t> version OP animation for the PS Vita port of the game, also animated by </a:t>
            </a:r>
            <a:r>
              <a:rPr lang="en-US" baseline="0" dirty="0" err="1" smtClean="0"/>
              <a:t>ufotable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28FBD5-E091-4A46-8EF1-FDFC73CDBD0E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84870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baseline="0" dirty="0" smtClean="0"/>
              <a:t>Like </a:t>
            </a:r>
            <a:r>
              <a:rPr lang="en-US" baseline="0" dirty="0" err="1" smtClean="0"/>
              <a:t>Kagetsu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Tohya</a:t>
            </a:r>
            <a:r>
              <a:rPr lang="en-US" baseline="0" dirty="0" smtClean="0"/>
              <a:t> was to </a:t>
            </a:r>
            <a:r>
              <a:rPr lang="en-US" baseline="0" dirty="0" err="1" smtClean="0"/>
              <a:t>Tsukihime</a:t>
            </a:r>
            <a:r>
              <a:rPr lang="en-US" baseline="0" dirty="0" smtClean="0"/>
              <a:t>, F/HA was essentially a </a:t>
            </a:r>
            <a:r>
              <a:rPr lang="en-US" baseline="0" dirty="0" err="1" smtClean="0"/>
              <a:t>fandisc</a:t>
            </a:r>
            <a:r>
              <a:rPr lang="en-US" baseline="0" dirty="0" smtClean="0"/>
              <a:t>, containing multiple non-canon side stories set half a year after Fate/stay night</a:t>
            </a:r>
          </a:p>
          <a:p>
            <a:pPr marL="171450" indent="-171450">
              <a:buFontTx/>
              <a:buChar char="-"/>
            </a:pPr>
            <a:r>
              <a:rPr lang="en-US" dirty="0" smtClean="0"/>
              <a:t>Like with F/SN, F/HA</a:t>
            </a:r>
            <a:r>
              <a:rPr lang="en-US" baseline="0" dirty="0" smtClean="0"/>
              <a:t> eventually got the </a:t>
            </a:r>
            <a:r>
              <a:rPr lang="en-US" baseline="0" dirty="0" err="1" smtClean="0"/>
              <a:t>Realta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Nua</a:t>
            </a:r>
            <a:r>
              <a:rPr lang="en-US" baseline="0" dirty="0" smtClean="0"/>
              <a:t> treatment, with a non-adult </a:t>
            </a:r>
            <a:r>
              <a:rPr lang="en-US" baseline="0" dirty="0" err="1" smtClean="0"/>
              <a:t>PSVita</a:t>
            </a:r>
            <a:r>
              <a:rPr lang="en-US" baseline="0" dirty="0" smtClean="0"/>
              <a:t> port released in 2014 with voice-overs and animated OPs by </a:t>
            </a:r>
            <a:r>
              <a:rPr lang="en-US" baseline="0" dirty="0" err="1" smtClean="0"/>
              <a:t>ufotable</a:t>
            </a:r>
            <a:r>
              <a:rPr lang="en-US" baseline="0" dirty="0" smtClean="0"/>
              <a:t>, one of which you saw earlier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28FBD5-E091-4A46-8EF1-FDFC73CDBD0E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71011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baseline="0" dirty="0" smtClean="0"/>
              <a:t>Now that we have the sequel of Fate/stay night, what about a prequel? Enter Fate/zero?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For both F/SN and F/HA, I chose videos that most people probably haven’t seen, but for F/Z, there’s only the anime adaptation, so here it is, once again, by </a:t>
            </a:r>
            <a:r>
              <a:rPr lang="en-US" baseline="0" dirty="0" err="1" smtClean="0"/>
              <a:t>ufotable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28FBD5-E091-4A46-8EF1-FDFC73CDBD0E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2257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baseline="0" dirty="0" smtClean="0"/>
              <a:t>Fate/zero tells the story of the 4</a:t>
            </a:r>
            <a:r>
              <a:rPr lang="en-US" baseline="30000" dirty="0" smtClean="0"/>
              <a:t>th</a:t>
            </a:r>
            <a:r>
              <a:rPr lang="en-US" baseline="0" dirty="0" smtClean="0"/>
              <a:t> Holy Grail War, the grail war that happened 10 years prior to the one in Fate/stay night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Unlike F/SN, F/Z is a light novel has a singular straightforward storyline that focuses on the fights and personalities that revolved around the Holy Grail War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It received a 25-episode anime adaptation in 2011 by </a:t>
            </a:r>
            <a:r>
              <a:rPr lang="en-US" baseline="0" dirty="0" err="1" smtClean="0"/>
              <a:t>ufotable</a:t>
            </a:r>
            <a:r>
              <a:rPr lang="en-US" baseline="0" dirty="0" smtClean="0"/>
              <a:t>, which once again brought Fate to mainstream anime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28FBD5-E091-4A46-8EF1-FDFC73CDBD0E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896248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baseline="0" dirty="0" smtClean="0"/>
              <a:t>Now there’s one last Fate-related work with an anime adaptation that I’d like to talk about and that would be Fate/Prototype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There’s no opening nor interesting PV for this one, here’s a fan-made AMV in anime opening style instead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28FBD5-E091-4A46-8EF1-FDFC73CDBD0E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9647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baseline="0" dirty="0" smtClean="0"/>
              <a:t>So what will this panel cover?</a:t>
            </a:r>
          </a:p>
          <a:p>
            <a:pPr marL="171450" lvl="0" indent="-171450">
              <a:buFontTx/>
              <a:buChar char="-"/>
            </a:pPr>
            <a:r>
              <a:rPr lang="en-US" baseline="0" dirty="0" smtClean="0"/>
              <a:t>The panel will start off with a brief history lesson, aka TYPE-MOON History 101</a:t>
            </a:r>
          </a:p>
          <a:p>
            <a:pPr marL="171450" lvl="0" indent="-171450">
              <a:buFontTx/>
              <a:buChar char="-"/>
            </a:pPr>
            <a:r>
              <a:rPr lang="en-US" baseline="0" dirty="0" smtClean="0"/>
              <a:t>The rest of the panel will then literally be Unlimited TYPE-MOON works, with me briefly introducing each series and their related medias</a:t>
            </a:r>
          </a:p>
          <a:p>
            <a:pPr marL="171450" lvl="0" indent="-171450">
              <a:buFontTx/>
              <a:buChar char="-"/>
            </a:pPr>
            <a:r>
              <a:rPr lang="en-US" baseline="0" dirty="0" smtClean="0"/>
              <a:t>It is said that a picture is worth a 1000 words, and since we are at an anime convention and </a:t>
            </a:r>
            <a:r>
              <a:rPr lang="en-US" baseline="0" dirty="0" err="1" smtClean="0"/>
              <a:t>animes</a:t>
            </a:r>
            <a:r>
              <a:rPr lang="en-US" baseline="0" dirty="0" smtClean="0"/>
              <a:t> contain many thousand pictures, expect this panel to contain many videos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28FBD5-E091-4A46-8EF1-FDFC73CDBD0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69982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smtClean="0"/>
              <a:t>Fate/prototype is</a:t>
            </a:r>
            <a:r>
              <a:rPr lang="en-US" baseline="0" dirty="0" smtClean="0"/>
              <a:t> an OVA produced by Studio </a:t>
            </a:r>
            <a:r>
              <a:rPr lang="en-US" baseline="0" dirty="0" err="1" smtClean="0"/>
              <a:t>Lerche</a:t>
            </a:r>
            <a:r>
              <a:rPr lang="en-US" baseline="0" dirty="0" smtClean="0"/>
              <a:t> in 2011 to celebrate TYPE-MOON’s 10’th anniversary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It’s actually only 12 minutes long, so you’ve already seen a good chunk of it just from that AMV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Fate/prototype reflects the original Fate storyline that </a:t>
            </a:r>
            <a:r>
              <a:rPr lang="en-US" baseline="0" dirty="0" err="1" smtClean="0"/>
              <a:t>Nasu</a:t>
            </a:r>
            <a:r>
              <a:rPr lang="en-US" baseline="0" dirty="0" smtClean="0"/>
              <a:t> drafted back in </a:t>
            </a:r>
            <a:r>
              <a:rPr lang="en-US" baseline="0" dirty="0" err="1" smtClean="0"/>
              <a:t>highschool</a:t>
            </a:r>
            <a:r>
              <a:rPr lang="en-US" baseline="0" dirty="0" smtClean="0"/>
              <a:t> before he and Takeuchi went on to make Fate/stay night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Fate was not originally meant to be an 18+ game, and thus, </a:t>
            </a:r>
            <a:r>
              <a:rPr lang="en-US" baseline="0" dirty="0" err="1" smtClean="0"/>
              <a:t>Ayaka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Sajyou</a:t>
            </a:r>
            <a:r>
              <a:rPr lang="en-US" baseline="0" dirty="0" smtClean="0"/>
              <a:t>, the main character in the original Fate story, was female, and her servant Saber was male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28FBD5-E091-4A46-8EF1-FDFC73CDBD0E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58554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smtClean="0"/>
              <a:t>Now enough with</a:t>
            </a:r>
            <a:r>
              <a:rPr lang="en-US" baseline="0" dirty="0" smtClean="0"/>
              <a:t> Fate, lets move on to the newest TYPE-MOON series, Witch on the Holy Night, also better known by its Japanese name, </a:t>
            </a:r>
            <a:r>
              <a:rPr lang="en-US" baseline="0" dirty="0" err="1" smtClean="0"/>
              <a:t>Mahou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Tsukai</a:t>
            </a:r>
            <a:r>
              <a:rPr lang="en-US" baseline="0" dirty="0" smtClean="0"/>
              <a:t> no </a:t>
            </a:r>
            <a:r>
              <a:rPr lang="en-US" baseline="0" dirty="0" err="1" smtClean="0"/>
              <a:t>Yoru</a:t>
            </a:r>
            <a:r>
              <a:rPr lang="en-US" baseline="0" dirty="0" smtClean="0"/>
              <a:t>, shortened by fans to </a:t>
            </a:r>
            <a:r>
              <a:rPr lang="en-US" baseline="0" dirty="0" err="1" smtClean="0"/>
              <a:t>Mahouyo</a:t>
            </a:r>
            <a:endParaRPr lang="en-US" baseline="0" dirty="0" smtClean="0"/>
          </a:p>
          <a:p>
            <a:pPr marL="171450" indent="-171450">
              <a:buFontTx/>
              <a:buChar char="-"/>
            </a:pPr>
            <a:r>
              <a:rPr lang="en-US" dirty="0" err="1" smtClean="0"/>
              <a:t>Mahouyo</a:t>
            </a:r>
            <a:r>
              <a:rPr lang="en-US" dirty="0" smtClean="0"/>
              <a:t> hasn’t gotten any anime</a:t>
            </a:r>
            <a:r>
              <a:rPr lang="en-US" baseline="0" dirty="0" smtClean="0"/>
              <a:t> adaptation yet nor a </a:t>
            </a:r>
            <a:r>
              <a:rPr lang="en-US" baseline="0" dirty="0" err="1" smtClean="0"/>
              <a:t>ufotable</a:t>
            </a:r>
            <a:r>
              <a:rPr lang="en-US" baseline="0" dirty="0" smtClean="0"/>
              <a:t> opening animation treatment yet, so </a:t>
            </a:r>
            <a:r>
              <a:rPr lang="en-US" dirty="0" smtClean="0"/>
              <a:t>here’s a short TV commercial instead: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28FBD5-E091-4A46-8EF1-FDFC73CDBD0E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26503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err="1" smtClean="0"/>
              <a:t>Mahouyo</a:t>
            </a:r>
            <a:r>
              <a:rPr lang="en-US" dirty="0" smtClean="0"/>
              <a:t> is TYPE-MOON’s</a:t>
            </a:r>
            <a:r>
              <a:rPr lang="en-US" baseline="0" dirty="0" smtClean="0"/>
              <a:t> first visual novel in a long, long time, mainly because the Fate series literally prints money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In fact, </a:t>
            </a:r>
            <a:r>
              <a:rPr lang="en-US" baseline="0" dirty="0" err="1" smtClean="0"/>
              <a:t>Mahouyo’s</a:t>
            </a:r>
            <a:r>
              <a:rPr lang="en-US" baseline="0" dirty="0" smtClean="0"/>
              <a:t> release date ended up being pushed back multiple times due to TYPE-MOON’s continually busy involvement with the various Fate games and adaptations</a:t>
            </a:r>
          </a:p>
          <a:p>
            <a:pPr marL="171450" indent="-171450">
              <a:buFontTx/>
              <a:buChar char="-"/>
            </a:pPr>
            <a:r>
              <a:rPr lang="en-US" dirty="0" smtClean="0"/>
              <a:t>Ironically, </a:t>
            </a:r>
            <a:r>
              <a:rPr lang="en-US" dirty="0" err="1" smtClean="0"/>
              <a:t>Mahouyo</a:t>
            </a:r>
            <a:r>
              <a:rPr lang="en-US" dirty="0" smtClean="0"/>
              <a:t> was one of </a:t>
            </a:r>
            <a:r>
              <a:rPr lang="en-US" dirty="0" err="1" smtClean="0"/>
              <a:t>Nasu’s</a:t>
            </a:r>
            <a:r>
              <a:rPr lang="en-US" dirty="0" smtClean="0"/>
              <a:t> very first works, having being written in 1996 but never ended up being publishing </a:t>
            </a:r>
            <a:r>
              <a:rPr lang="en-US" dirty="0" err="1" smtClean="0"/>
              <a:t>til</a:t>
            </a:r>
            <a:r>
              <a:rPr lang="en-US" baseline="0" dirty="0" smtClean="0"/>
              <a:t> 2012</a:t>
            </a:r>
          </a:p>
          <a:p>
            <a:pPr marL="171450" indent="-171450">
              <a:buFontTx/>
              <a:buChar char="-"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28FBD5-E091-4A46-8EF1-FDFC73CDBD0E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58525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err="1" smtClean="0"/>
              <a:t>Mahouyo</a:t>
            </a:r>
            <a:r>
              <a:rPr lang="en-US" dirty="0" smtClean="0"/>
              <a:t> tells of the story of </a:t>
            </a:r>
            <a:r>
              <a:rPr lang="en-US" dirty="0" err="1" smtClean="0"/>
              <a:t>Aoko</a:t>
            </a:r>
            <a:r>
              <a:rPr lang="en-US" dirty="0" smtClean="0"/>
              <a:t>,</a:t>
            </a:r>
            <a:r>
              <a:rPr lang="en-US" baseline="0" dirty="0" smtClean="0"/>
              <a:t> the protagonist, Alice, her witch roommate, and </a:t>
            </a:r>
            <a:r>
              <a:rPr lang="en-US" baseline="0" dirty="0" err="1" smtClean="0"/>
              <a:t>Soujurou</a:t>
            </a:r>
            <a:r>
              <a:rPr lang="en-US" baseline="0" dirty="0" smtClean="0"/>
              <a:t>, her </a:t>
            </a:r>
            <a:r>
              <a:rPr lang="en-US" baseline="0" dirty="0" err="1" smtClean="0"/>
              <a:t>highschool</a:t>
            </a:r>
            <a:r>
              <a:rPr lang="en-US" baseline="0" dirty="0" smtClean="0"/>
              <a:t> classmate, living together on a mansion on top of a hill</a:t>
            </a:r>
            <a:endParaRPr lang="en-US" dirty="0" smtClean="0"/>
          </a:p>
          <a:p>
            <a:pPr marL="171450" indent="-171450">
              <a:buFontTx/>
              <a:buChar char="-"/>
            </a:pPr>
            <a:r>
              <a:rPr lang="en-US" dirty="0" smtClean="0"/>
              <a:t>Unlike most visual novels, </a:t>
            </a:r>
            <a:r>
              <a:rPr lang="en-US" dirty="0" err="1" smtClean="0"/>
              <a:t>Mahouyo</a:t>
            </a:r>
            <a:r>
              <a:rPr lang="en-US" dirty="0" smtClean="0"/>
              <a:t> has a completely linear plot line. This means there are no routes nor choices, only walls of text and the occasional CG artwork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28FBD5-E091-4A46-8EF1-FDFC73CDBD0E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96774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baseline="0" dirty="0" smtClean="0"/>
              <a:t>Now that we’re done with TYPE-MOON’s main works, lets take a look at some animated side works related to the company, starting with one of my </a:t>
            </a:r>
            <a:r>
              <a:rPr lang="en-US" baseline="0" dirty="0" err="1" smtClean="0"/>
              <a:t>favourites</a:t>
            </a:r>
            <a:r>
              <a:rPr lang="en-US" baseline="0" dirty="0" smtClean="0"/>
              <a:t>, the action-packed anime CANAAN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Here’s the opening for the anime: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28FBD5-E091-4A46-8EF1-FDFC73CDBD0E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50841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baseline="0" dirty="0" smtClean="0"/>
              <a:t>Canaan is a 13-episde anime animated by P.A. Works that aired 2009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Canaan tells the story of the armed interventions and history between Canaan, a skilled assassin and mercenary, and Alphard, a rival of her past and also head of a terrorist organization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28FBD5-E091-4A46-8EF1-FDFC73CDBD0E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03906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smtClean="0"/>
              <a:t>On</a:t>
            </a:r>
            <a:r>
              <a:rPr lang="en-US" baseline="0" dirty="0" smtClean="0"/>
              <a:t> a lighter note, not all of TYPE-MOON’s works are so serious, with World Conquest Zvezda Plot being one of them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Here’s the OP of the anime series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28FBD5-E091-4A46-8EF1-FDFC73CDBD0E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74758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baseline="0" dirty="0" smtClean="0"/>
              <a:t>Zvezda Plot is a 12-episde anime animated by A-1 Pictures that aired in 2014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Zvezda Plot tells the story of Kate </a:t>
            </a:r>
            <a:r>
              <a:rPr lang="en-US" baseline="0" dirty="0" err="1" smtClean="0"/>
              <a:t>Hoshimiya</a:t>
            </a:r>
            <a:r>
              <a:rPr lang="en-US" baseline="0" dirty="0" smtClean="0"/>
              <a:t>, a young-looking little girl who is also the leader of a secret military organization fighting against the Japanese government and planning to take over the world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28FBD5-E091-4A46-8EF1-FDFC73CDBD0E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15144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smtClean="0"/>
              <a:t>And hey, look,</a:t>
            </a:r>
            <a:r>
              <a:rPr lang="en-US" baseline="0" dirty="0" smtClean="0"/>
              <a:t> we’re back to Fate, with the Fate spin-off, Fate/</a:t>
            </a:r>
            <a:r>
              <a:rPr lang="en-US" baseline="0" dirty="0" err="1" smtClean="0"/>
              <a:t>Kaleider</a:t>
            </a:r>
            <a:r>
              <a:rPr lang="en-US" baseline="0" dirty="0" smtClean="0"/>
              <a:t> Liner </a:t>
            </a:r>
            <a:r>
              <a:rPr lang="en-US" baseline="0" dirty="0" err="1" smtClean="0"/>
              <a:t>Prisma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Illya</a:t>
            </a:r>
            <a:endParaRPr lang="en-US" baseline="0" dirty="0" smtClean="0"/>
          </a:p>
          <a:p>
            <a:pPr marL="171450" indent="-171450">
              <a:buFontTx/>
              <a:buChar char="-"/>
            </a:pPr>
            <a:r>
              <a:rPr lang="en-US" baseline="0" dirty="0" smtClean="0"/>
              <a:t>Here’s the first OP of the anime series by studio Silver Link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28FBD5-E091-4A46-8EF1-FDFC73CDBD0E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8484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baseline="0" dirty="0" smtClean="0"/>
              <a:t>Unlike the past few works I showed you, </a:t>
            </a:r>
            <a:r>
              <a:rPr lang="en-US" baseline="0" dirty="0" err="1" smtClean="0"/>
              <a:t>Prisma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Illya</a:t>
            </a:r>
            <a:r>
              <a:rPr lang="en-US" baseline="0" dirty="0" smtClean="0"/>
              <a:t> actually started off as a manga before being adapted to anime form</a:t>
            </a:r>
          </a:p>
          <a:p>
            <a:pPr marL="171450" indent="-171450">
              <a:buFontTx/>
              <a:buChar char="-"/>
            </a:pPr>
            <a:r>
              <a:rPr lang="en-US" baseline="0" dirty="0" err="1" smtClean="0"/>
              <a:t>Prisma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Illya</a:t>
            </a:r>
            <a:r>
              <a:rPr lang="en-US" baseline="0" dirty="0" smtClean="0"/>
              <a:t> is a non-canon spin-off of the Fate series in a alternate universe with the concept, “What if </a:t>
            </a:r>
            <a:r>
              <a:rPr lang="en-US" baseline="0" dirty="0" err="1" smtClean="0"/>
              <a:t>Illyasviel</a:t>
            </a:r>
            <a:r>
              <a:rPr lang="en-US" baseline="0" dirty="0" smtClean="0"/>
              <a:t> von </a:t>
            </a:r>
            <a:r>
              <a:rPr lang="en-US" baseline="0" dirty="0" err="1" smtClean="0"/>
              <a:t>Einzbern</a:t>
            </a:r>
            <a:r>
              <a:rPr lang="en-US" baseline="0" dirty="0" smtClean="0"/>
              <a:t> was actually a cute magical girl?”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The result is ridiculousness, with self-referencing and slapstick comedy and blatantly obvious parodying of the mahout </a:t>
            </a:r>
            <a:r>
              <a:rPr lang="en-US" baseline="0" dirty="0" err="1" smtClean="0"/>
              <a:t>shoujo</a:t>
            </a:r>
            <a:r>
              <a:rPr lang="en-US" baseline="0" dirty="0" smtClean="0"/>
              <a:t> genre</a:t>
            </a:r>
          </a:p>
          <a:p>
            <a:pPr marL="171450" indent="-171450">
              <a:buFontTx/>
              <a:buChar char="-"/>
            </a:pPr>
            <a:endParaRPr lang="en-US" baseline="0" dirty="0" smtClean="0"/>
          </a:p>
          <a:p>
            <a:pPr marL="171450" indent="-171450">
              <a:buFontTx/>
              <a:buChar char="-"/>
            </a:pPr>
            <a:r>
              <a:rPr lang="en-US" baseline="0" dirty="0" smtClean="0"/>
              <a:t>There are currently 3 manga series for </a:t>
            </a:r>
            <a:r>
              <a:rPr lang="en-US" baseline="0" dirty="0" err="1" smtClean="0"/>
              <a:t>Prisma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Illya</a:t>
            </a:r>
            <a:r>
              <a:rPr lang="en-US" baseline="0" dirty="0" smtClean="0"/>
              <a:t>, the original and half of the </a:t>
            </a:r>
            <a:r>
              <a:rPr lang="en-US" baseline="0" dirty="0" err="1" smtClean="0"/>
              <a:t>Twei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beening</a:t>
            </a:r>
            <a:r>
              <a:rPr lang="en-US" baseline="0" dirty="0" smtClean="0"/>
              <a:t> animated so far, with the second half of 2wei’s anime adaptation expected to air later this year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28FBD5-E091-4A46-8EF1-FDFC73CDBD0E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6394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smtClean="0"/>
              <a:t>But before we get into those videos, lets briefly</a:t>
            </a:r>
            <a:r>
              <a:rPr lang="en-US" baseline="0" dirty="0" smtClean="0"/>
              <a:t> go over the history of TYPE-MOON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28FBD5-E091-4A46-8EF1-FDFC73CDBD0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96661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And last but not least, my </a:t>
            </a:r>
            <a:r>
              <a:rPr lang="en-US" dirty="0" err="1" smtClean="0"/>
              <a:t>favourite</a:t>
            </a:r>
            <a:r>
              <a:rPr lang="en-US" dirty="0" smtClean="0"/>
              <a:t> TYPE-MOON anime of all time, Carnival</a:t>
            </a:r>
            <a:r>
              <a:rPr lang="en-US" baseline="0" dirty="0" smtClean="0"/>
              <a:t> Phantasm</a:t>
            </a:r>
          </a:p>
          <a:p>
            <a:r>
              <a:rPr lang="en-US" baseline="0" dirty="0" smtClean="0"/>
              <a:t>Here’s the opening of the anime by studio </a:t>
            </a:r>
            <a:r>
              <a:rPr lang="en-US" baseline="0" dirty="0" err="1" smtClean="0"/>
              <a:t>Lerche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28FBD5-E091-4A46-8EF1-FDFC73CDBD0E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61728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baseline="0" dirty="0" smtClean="0"/>
              <a:t>Carnival Phantasm is a 12-episde OVA series animated by studio </a:t>
            </a:r>
            <a:r>
              <a:rPr lang="en-US" baseline="0" dirty="0" err="1" smtClean="0"/>
              <a:t>Lerche</a:t>
            </a:r>
            <a:r>
              <a:rPr lang="en-US" baseline="0" dirty="0" smtClean="0"/>
              <a:t> in 2011 to celebrate TYPE-MOON’s upcoming 10</a:t>
            </a:r>
            <a:r>
              <a:rPr lang="en-US" baseline="30000" dirty="0" smtClean="0"/>
              <a:t>th</a:t>
            </a:r>
            <a:r>
              <a:rPr lang="en-US" baseline="0" dirty="0" smtClean="0"/>
              <a:t> anniversary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A good portion of the series was adapted from the TYPE-MOON gag manga, TAKE-MOON</a:t>
            </a:r>
          </a:p>
          <a:p>
            <a:pPr marL="171450" indent="-171450">
              <a:buFontTx/>
              <a:buChar char="-"/>
            </a:pPr>
            <a:endParaRPr lang="en-US" baseline="0" dirty="0" smtClean="0"/>
          </a:p>
          <a:p>
            <a:pPr marL="171450" indent="-171450">
              <a:buFontTx/>
              <a:buChar char="-"/>
            </a:pPr>
            <a:r>
              <a:rPr lang="en-US" baseline="0" dirty="0" smtClean="0"/>
              <a:t>The series consists of non-stop gag stories and comical situations featuring various characters from TYPE-MOON works and is pretty much pure </a:t>
            </a:r>
            <a:r>
              <a:rPr lang="en-US" baseline="0" dirty="0" err="1" smtClean="0"/>
              <a:t>fanservice</a:t>
            </a:r>
            <a:r>
              <a:rPr lang="en-US" baseline="0" dirty="0" smtClean="0"/>
              <a:t> for TYPE-MOON fans. I highly, highly recommend you check it out after playing all the visual novels, at least Fate/stay night and </a:t>
            </a:r>
            <a:r>
              <a:rPr lang="en-US" baseline="0" dirty="0" err="1" smtClean="0"/>
              <a:t>Tsukihime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28FBD5-E091-4A46-8EF1-FDFC73CDBD0E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8249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smtClean="0"/>
              <a:t>And that’s it for the list of TYPE-MOON main works or ones with anime adaptations</a:t>
            </a:r>
          </a:p>
          <a:p>
            <a:pPr marL="171450" indent="-171450">
              <a:buFontTx/>
              <a:buChar char="-"/>
            </a:pPr>
            <a:r>
              <a:rPr lang="en-US" dirty="0" smtClean="0"/>
              <a:t>Apart from visual novels</a:t>
            </a:r>
            <a:r>
              <a:rPr lang="en-US" baseline="0" dirty="0" smtClean="0"/>
              <a:t> and </a:t>
            </a:r>
            <a:r>
              <a:rPr lang="en-US" baseline="0" dirty="0" err="1" smtClean="0"/>
              <a:t>animes</a:t>
            </a:r>
            <a:r>
              <a:rPr lang="en-US" baseline="0" dirty="0" smtClean="0"/>
              <a:t>, there’s also a long list of games that TYPE-MOON has been involved in, almost all of them relating to the Fate series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Here is a short list of some of them: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28FBD5-E091-4A46-8EF1-FDFC73CDBD0E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70278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baseline="0" dirty="0" smtClean="0"/>
              <a:t>Fate/tiger </a:t>
            </a:r>
            <a:r>
              <a:rPr lang="en-US" baseline="0" dirty="0" err="1" smtClean="0"/>
              <a:t>colosseum</a:t>
            </a:r>
            <a:r>
              <a:rPr lang="en-US" baseline="0" dirty="0" smtClean="0"/>
              <a:t> – 3D fighting game released by Capcom in 2007 for PSP, featuring </a:t>
            </a:r>
            <a:r>
              <a:rPr lang="en-US" baseline="0" dirty="0" err="1" smtClean="0"/>
              <a:t>chibified</a:t>
            </a:r>
            <a:r>
              <a:rPr lang="en-US" baseline="0" dirty="0" smtClean="0"/>
              <a:t> versions of Fate/stay night and Fate/hollow </a:t>
            </a:r>
            <a:r>
              <a:rPr lang="en-US" baseline="0" dirty="0" err="1" smtClean="0"/>
              <a:t>ataraxia</a:t>
            </a:r>
            <a:r>
              <a:rPr lang="en-US" baseline="0" dirty="0" smtClean="0"/>
              <a:t> characters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Fate/tiger </a:t>
            </a:r>
            <a:r>
              <a:rPr lang="en-US" baseline="0" dirty="0" err="1" smtClean="0"/>
              <a:t>colosseum</a:t>
            </a:r>
            <a:r>
              <a:rPr lang="en-US" baseline="0" dirty="0" smtClean="0"/>
              <a:t> Upper – sequel released in 2008, featuring more characters and additional comical outfits</a:t>
            </a:r>
          </a:p>
          <a:p>
            <a:pPr marL="171450" indent="-171450">
              <a:buFontTx/>
              <a:buChar char="-"/>
            </a:pPr>
            <a:r>
              <a:rPr lang="en-US" dirty="0" smtClean="0"/>
              <a:t>Fate/unlimited codes – Fighting game </a:t>
            </a:r>
            <a:r>
              <a:rPr lang="en-US" baseline="0" dirty="0" smtClean="0"/>
              <a:t>released by Capcom in 2008 for PS2, PSP and arcade, </a:t>
            </a:r>
            <a:r>
              <a:rPr lang="en-US" dirty="0" smtClean="0"/>
              <a:t>featuring Fate</a:t>
            </a:r>
            <a:r>
              <a:rPr lang="en-US" baseline="0" dirty="0" smtClean="0"/>
              <a:t>/stay night characters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Fate/Extra – Dungeon crawler RPG released by Marvelous Entertainment in 2010 for PSP, featuring new alternate universe Fate characters and gameplay that is essentially glorified rock-paper scissors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Fate/Extra CCC – sequel to Fate/Extra released in 2013, featuring pretty much the same gameplay except with more revealing outfits for the female cast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There is also an upcoming mobile game called Fate/Grand Order featuring some new alternate Fate universe characters, but not much information has been announced yet for it, let alone any gameplay videos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Due to TYPE-MOON being so busy with all these Fate games, there’s been no time for a new Melty Blood, so </a:t>
            </a:r>
            <a:r>
              <a:rPr lang="en-US" baseline="0" dirty="0" err="1" smtClean="0"/>
              <a:t>Ecole</a:t>
            </a:r>
            <a:r>
              <a:rPr lang="en-US" baseline="0" dirty="0" smtClean="0"/>
              <a:t> Software instead released Actress </a:t>
            </a:r>
            <a:r>
              <a:rPr lang="en-US" baseline="0" dirty="0" err="1" smtClean="0"/>
              <a:t>Again’s</a:t>
            </a:r>
            <a:r>
              <a:rPr lang="en-US" baseline="0" dirty="0" smtClean="0"/>
              <a:t> spiritual successor, Under Night In Birth, which includes Melty Blood’s Sion as one of the playable characters</a:t>
            </a:r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28FBD5-E091-4A46-8EF1-FDFC73CDBD0E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06397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smtClean="0"/>
              <a:t>In addition to collaborating with other companies to make Fate-series games, TYPE-MOON also publishes a lot of light novels, many</a:t>
            </a:r>
            <a:r>
              <a:rPr lang="en-US" baseline="0" dirty="0" smtClean="0"/>
              <a:t> of which are not written by </a:t>
            </a:r>
            <a:r>
              <a:rPr lang="en-US" baseline="0" dirty="0" err="1" smtClean="0"/>
              <a:t>Nasu</a:t>
            </a:r>
            <a:endParaRPr lang="en-US" baseline="0" dirty="0" smtClean="0"/>
          </a:p>
          <a:p>
            <a:pPr marL="171450" indent="-171450">
              <a:buFontTx/>
              <a:buChar char="-"/>
            </a:pPr>
            <a:r>
              <a:rPr lang="en-US" baseline="0" dirty="0" smtClean="0"/>
              <a:t>Here’s a partial list – you can check out the full list on TYPE-MOON’s own website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28FBD5-E091-4A46-8EF1-FDFC73CDBD0E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30328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smtClean="0"/>
              <a:t>DDD (Decoration Disorder Disconnection)</a:t>
            </a:r>
            <a:r>
              <a:rPr lang="en-US" baseline="0" dirty="0" smtClean="0"/>
              <a:t> – 2007 novel about a world where demonic possessions and supernatural powers are commonplace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 smtClean="0"/>
              <a:t>Fate/strange fake</a:t>
            </a:r>
            <a:r>
              <a:rPr lang="en-US" baseline="0" dirty="0" smtClean="0"/>
              <a:t> – 2009 novel about an alternate future after the 3</a:t>
            </a:r>
            <a:r>
              <a:rPr lang="en-US" baseline="30000" dirty="0" smtClean="0"/>
              <a:t>rd</a:t>
            </a:r>
            <a:r>
              <a:rPr lang="en-US" baseline="0" dirty="0" smtClean="0"/>
              <a:t> Holy Grail War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 err="1" smtClean="0"/>
              <a:t>Tsuki</a:t>
            </a:r>
            <a:r>
              <a:rPr lang="en-US" dirty="0" smtClean="0"/>
              <a:t> no Sango – 2010 short story about a world 3000 years in the future where civilization is slowly losing it’s will to continue</a:t>
            </a:r>
          </a:p>
          <a:p>
            <a:pPr marL="171450" indent="-171450">
              <a:buFontTx/>
              <a:buChar char="-"/>
            </a:pPr>
            <a:r>
              <a:rPr lang="en-US" dirty="0" smtClean="0"/>
              <a:t>Fire Girls – 2012</a:t>
            </a:r>
            <a:r>
              <a:rPr lang="en-US" baseline="0" dirty="0" smtClean="0"/>
              <a:t> </a:t>
            </a:r>
            <a:r>
              <a:rPr lang="en-US" dirty="0" smtClean="0"/>
              <a:t>novel </a:t>
            </a:r>
            <a:r>
              <a:rPr lang="en-US" baseline="0" dirty="0" smtClean="0"/>
              <a:t>about the adventures of members of the Exploration Club in a fantasy world</a:t>
            </a:r>
            <a:endParaRPr lang="en-US" dirty="0" smtClean="0"/>
          </a:p>
          <a:p>
            <a:pPr marL="171450" indent="-171450">
              <a:buFontTx/>
              <a:buChar char="-"/>
            </a:pPr>
            <a:r>
              <a:rPr lang="en-US" baseline="0" dirty="0" smtClean="0"/>
              <a:t>Fate/Apocrypha – 2012 novel about an alternate future after the 3</a:t>
            </a:r>
            <a:r>
              <a:rPr lang="en-US" baseline="30000" dirty="0" smtClean="0"/>
              <a:t>rd</a:t>
            </a:r>
            <a:r>
              <a:rPr lang="en-US" baseline="0" dirty="0" smtClean="0"/>
              <a:t> Holy Grail War featuring 14 Servants instead of 7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28FBD5-E091-4A46-8EF1-FDFC73CDBD0E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42357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baseline="0" dirty="0" smtClean="0"/>
              <a:t>Keep in mind that what you have seen today only covers the main works by TYPE-MOON – there are tons more TYPE-MOON related stuff out there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But instead of listening to me rant about them for hours on end, you can look them up and explore online</a:t>
            </a:r>
          </a:p>
          <a:p>
            <a:pPr marL="171450" indent="-171450">
              <a:buFontTx/>
              <a:buChar char="-"/>
            </a:pPr>
            <a:r>
              <a:rPr lang="en-US" baseline="0" dirty="0" err="1" smtClean="0"/>
              <a:t>Tsuki-kan</a:t>
            </a:r>
            <a:r>
              <a:rPr lang="en-US" baseline="0" dirty="0" smtClean="0"/>
              <a:t> is my </a:t>
            </a:r>
            <a:r>
              <a:rPr lang="en-US" baseline="0" dirty="0" err="1" smtClean="0"/>
              <a:t>favourite</a:t>
            </a:r>
            <a:r>
              <a:rPr lang="en-US" baseline="0" dirty="0" smtClean="0"/>
              <a:t> TYPE-MOON fan website, containing a comprehensive database of TYPE-MOON works with tons of detailed information and translated interviews with </a:t>
            </a:r>
            <a:r>
              <a:rPr lang="en-US" baseline="0" dirty="0" err="1" smtClean="0"/>
              <a:t>Nasu</a:t>
            </a:r>
            <a:r>
              <a:rPr lang="en-US" baseline="0" dirty="0" smtClean="0"/>
              <a:t> and Takeuchi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There’s also the TYPE-MOON </a:t>
            </a:r>
            <a:r>
              <a:rPr lang="en-US" baseline="0" dirty="0" err="1" smtClean="0"/>
              <a:t>wikia</a:t>
            </a:r>
            <a:r>
              <a:rPr lang="en-US" baseline="0" dirty="0" smtClean="0"/>
              <a:t>, which, like Wikipedia, you can easily spend hours in, clicking links and reading about the million different characters and mechanics of the </a:t>
            </a:r>
            <a:r>
              <a:rPr lang="en-US" baseline="0" dirty="0" err="1" smtClean="0"/>
              <a:t>Nasuverse</a:t>
            </a:r>
            <a:endParaRPr lang="en-US" baseline="0" dirty="0" smtClean="0"/>
          </a:p>
          <a:p>
            <a:pPr marL="171450" indent="-171450">
              <a:buFontTx/>
              <a:buChar char="-"/>
            </a:pPr>
            <a:r>
              <a:rPr lang="en-US" baseline="0" dirty="0" smtClean="0"/>
              <a:t>TV Tropes actually has a pretty detailed TYPE-MOON section and explains a lot of references and memes, though be wary of spoilers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And last but not least, there’s the Beast’s Lair forums, the largest English-speaking online forums frequented by TYPE-MOON fans and trolls alike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If those aren’t enough, I also have a good list of links on the TYPE-MOON section of my website, keripo.com/type-moon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28FBD5-E091-4A46-8EF1-FDFC73CDBD0E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042286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And that concludes today’s panel</a:t>
            </a:r>
          </a:p>
          <a:p>
            <a:r>
              <a:rPr lang="en-US" dirty="0" smtClean="0"/>
              <a:t>If you have any questions, now’s the time to ask (or if I don’t get to you, here’s my contact info)</a:t>
            </a:r>
          </a:p>
          <a:p>
            <a:r>
              <a:rPr lang="en-US" dirty="0" smtClean="0"/>
              <a:t>Again, these slides and a full audio</a:t>
            </a:r>
            <a:r>
              <a:rPr lang="en-US" baseline="0" dirty="0" smtClean="0"/>
              <a:t> recording will be posted on my website so make sure to check it out later.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28FBD5-E091-4A46-8EF1-FDFC73CDBD0E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1689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smtClean="0"/>
              <a:t>What is “TYPE-MOON”</a:t>
            </a:r>
          </a:p>
          <a:p>
            <a:pPr marL="171450" indent="-171450">
              <a:buFontTx/>
              <a:buChar char="-"/>
            </a:pPr>
            <a:r>
              <a:rPr lang="en-US" dirty="0" smtClean="0"/>
              <a:t>TYPE-MOON is a Japanese</a:t>
            </a:r>
            <a:r>
              <a:rPr lang="en-US" baseline="0" dirty="0" smtClean="0"/>
              <a:t> company most known for their games, and founded </a:t>
            </a:r>
            <a:r>
              <a:rPr lang="en-US" dirty="0" smtClean="0"/>
              <a:t>by </a:t>
            </a:r>
            <a:r>
              <a:rPr lang="en-US" dirty="0" err="1" smtClean="0"/>
              <a:t>Nasu</a:t>
            </a:r>
            <a:r>
              <a:rPr lang="en-US" dirty="0" smtClean="0"/>
              <a:t> &amp; Takeuchi in 2002.</a:t>
            </a:r>
          </a:p>
          <a:p>
            <a:pPr marL="171450" lvl="0" indent="-171450">
              <a:buFontTx/>
              <a:buChar char="-"/>
            </a:pPr>
            <a:r>
              <a:rPr lang="en-US" dirty="0" smtClean="0"/>
              <a:t>No</a:t>
            </a:r>
            <a:r>
              <a:rPr lang="en-US" baseline="0" dirty="0" smtClean="0"/>
              <a:t> one actually knows how </a:t>
            </a:r>
            <a:r>
              <a:rPr lang="en-US" baseline="0" dirty="0" err="1" smtClean="0"/>
              <a:t>Nasu</a:t>
            </a:r>
            <a:r>
              <a:rPr lang="en-US" baseline="0" dirty="0" smtClean="0"/>
              <a:t> and Takeuchi look like, but on the right are two self-</a:t>
            </a:r>
            <a:r>
              <a:rPr lang="en-US" baseline="0" dirty="0" err="1" smtClean="0"/>
              <a:t>protrait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28FBD5-E091-4A46-8EF1-FDFC73CDBD0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4642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baseline="0" dirty="0" smtClean="0"/>
              <a:t>TYPE-MOON History 101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Our story starts in the early 1990s when Takeuchi &amp; </a:t>
            </a:r>
            <a:r>
              <a:rPr lang="en-US" baseline="0" dirty="0" err="1" smtClean="0"/>
              <a:t>Nasu</a:t>
            </a:r>
            <a:r>
              <a:rPr lang="en-US" baseline="0" dirty="0" smtClean="0"/>
              <a:t> were old </a:t>
            </a:r>
            <a:r>
              <a:rPr lang="en-US" baseline="0" dirty="0" err="1" smtClean="0"/>
              <a:t>highschool</a:t>
            </a:r>
            <a:r>
              <a:rPr lang="en-US" baseline="0" dirty="0" smtClean="0"/>
              <a:t> buddies, with Takeuchi being an aspiring artist, and </a:t>
            </a:r>
            <a:r>
              <a:rPr lang="en-US" baseline="0" dirty="0" err="1" smtClean="0"/>
              <a:t>Nasu</a:t>
            </a:r>
            <a:r>
              <a:rPr lang="en-US" baseline="0" dirty="0" smtClean="0"/>
              <a:t> an amateur writer</a:t>
            </a:r>
          </a:p>
          <a:p>
            <a:pPr marL="171450" lvl="0" indent="-171450">
              <a:buFontTx/>
              <a:buChar char="-"/>
            </a:pPr>
            <a:r>
              <a:rPr lang="en-US" dirty="0" smtClean="0"/>
              <a:t>The two were part of </a:t>
            </a:r>
            <a:r>
              <a:rPr lang="en-US" dirty="0" err="1" smtClean="0"/>
              <a:t>doujin</a:t>
            </a:r>
            <a:r>
              <a:rPr lang="en-US" dirty="0" smtClean="0"/>
              <a:t> circle </a:t>
            </a:r>
            <a:r>
              <a:rPr lang="en-US" dirty="0" err="1" smtClean="0"/>
              <a:t>CoCiCaCe</a:t>
            </a:r>
            <a:r>
              <a:rPr lang="en-US" dirty="0" smtClean="0"/>
              <a:t> Club, then later went on to form their</a:t>
            </a:r>
            <a:r>
              <a:rPr lang="en-US" baseline="0" dirty="0" smtClean="0"/>
              <a:t> </a:t>
            </a:r>
            <a:r>
              <a:rPr lang="en-US" dirty="0" smtClean="0"/>
              <a:t>own circle, </a:t>
            </a:r>
            <a:r>
              <a:rPr lang="en-US" baseline="0" dirty="0" smtClean="0"/>
              <a:t>Bamboo Broom</a:t>
            </a:r>
            <a:endParaRPr lang="en-US" dirty="0" smtClean="0"/>
          </a:p>
          <a:p>
            <a:pPr marL="171450" lvl="0" indent="-171450">
              <a:buFontTx/>
              <a:buChar char="-"/>
            </a:pPr>
            <a:r>
              <a:rPr lang="en-US" dirty="0" smtClean="0"/>
              <a:t>Under these two circle names, they released various </a:t>
            </a:r>
            <a:r>
              <a:rPr lang="en-US" dirty="0" err="1" smtClean="0"/>
              <a:t>doujinshis</a:t>
            </a:r>
            <a:r>
              <a:rPr lang="en-US" dirty="0" smtClean="0"/>
              <a:t>, some of which will easily fetch over $100 today due to their rarity despite their low quality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28FBD5-E091-4A46-8EF1-FDFC73CDBD0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2562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baseline="0" dirty="0" smtClean="0"/>
              <a:t>After graduating, </a:t>
            </a:r>
            <a:r>
              <a:rPr lang="en-US" baseline="0" dirty="0" err="1" smtClean="0"/>
              <a:t>Nasu</a:t>
            </a:r>
            <a:r>
              <a:rPr lang="en-US" baseline="0" dirty="0" smtClean="0"/>
              <a:t> &amp; Takeuchi continued publishing </a:t>
            </a:r>
            <a:r>
              <a:rPr lang="en-US" baseline="0" dirty="0" err="1" smtClean="0"/>
              <a:t>doujinshis</a:t>
            </a:r>
            <a:r>
              <a:rPr lang="en-US" baseline="0" dirty="0" smtClean="0"/>
              <a:t> under the Bamboo Broom circle name, but it was soon clear that this did not cover living costs</a:t>
            </a:r>
          </a:p>
          <a:p>
            <a:pPr marL="171450" indent="-171450">
              <a:buFontTx/>
              <a:buChar char="-"/>
            </a:pPr>
            <a:r>
              <a:rPr lang="en-US" dirty="0" smtClean="0"/>
              <a:t>So in 1999, they decided</a:t>
            </a:r>
            <a:r>
              <a:rPr lang="en-US" baseline="0" dirty="0" smtClean="0"/>
              <a:t> to try something else. And what in 1999 could make use of </a:t>
            </a:r>
            <a:r>
              <a:rPr lang="en-US" baseline="0" dirty="0" err="1" smtClean="0"/>
              <a:t>Nasu’s</a:t>
            </a:r>
            <a:r>
              <a:rPr lang="en-US" baseline="0" dirty="0" smtClean="0"/>
              <a:t> storytelling &amp; Takeuchi’s art skills to make money? An 18+ visual novel of course!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And thus so was born </a:t>
            </a:r>
            <a:r>
              <a:rPr lang="en-US" baseline="0" dirty="0" err="1" smtClean="0"/>
              <a:t>Tsukihime</a:t>
            </a:r>
            <a:r>
              <a:rPr lang="en-US" baseline="0" dirty="0" smtClean="0"/>
              <a:t>, the first official work under the new “TYPE-MOON” circle name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And it was great success, establishing TYPE-MOON as a well-known circle in the </a:t>
            </a:r>
            <a:r>
              <a:rPr lang="en-US" baseline="0" dirty="0" err="1" smtClean="0"/>
              <a:t>doujin</a:t>
            </a:r>
            <a:r>
              <a:rPr lang="en-US" baseline="0" dirty="0" smtClean="0"/>
              <a:t> world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28FBD5-E091-4A46-8EF1-FDFC73CDBD0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9963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smtClean="0"/>
              <a:t>With the great success of </a:t>
            </a:r>
            <a:r>
              <a:rPr lang="en-US" dirty="0" err="1" smtClean="0"/>
              <a:t>Tsukihime</a:t>
            </a:r>
            <a:r>
              <a:rPr lang="en-US" dirty="0" smtClean="0"/>
              <a:t>, TYPE-MOON went on to start working</a:t>
            </a:r>
            <a:r>
              <a:rPr lang="en-US" baseline="0" dirty="0" smtClean="0"/>
              <a:t> on their next </a:t>
            </a:r>
            <a:r>
              <a:rPr lang="en-US" baseline="0" dirty="0" err="1" smtClean="0"/>
              <a:t>eroge</a:t>
            </a:r>
            <a:endParaRPr lang="en-US" baseline="0" dirty="0" smtClean="0"/>
          </a:p>
          <a:p>
            <a:pPr marL="171450" indent="-171450">
              <a:buFontTx/>
              <a:buChar char="-"/>
            </a:pPr>
            <a:r>
              <a:rPr lang="en-US" baseline="0" dirty="0" smtClean="0"/>
              <a:t>Having experienced the game creation process once, they recognized the financial limits of being a </a:t>
            </a:r>
            <a:r>
              <a:rPr lang="en-US" baseline="0" dirty="0" err="1" smtClean="0"/>
              <a:t>doujin</a:t>
            </a:r>
            <a:r>
              <a:rPr lang="en-US" baseline="0" dirty="0" smtClean="0"/>
              <a:t> circle and decided to go commercial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This eventually lead to the commercial publication of their next visual novel: Fate/stay night, which was a huge commercial success and brought in tons of profit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From there on, with their large pool of money, TYPE-MOON was able to move away from their 18+ visual novel roots and become the large Japanese game company we know today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28FBD5-E091-4A46-8EF1-FDFC73CDBD0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7156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- Now that history lesson is over lets start taking a look at the stuff TYPE-MOON has made,</a:t>
            </a:r>
            <a:r>
              <a:rPr lang="en-US" baseline="0" dirty="0" smtClean="0"/>
              <a:t> starting with their very first work, </a:t>
            </a:r>
            <a:r>
              <a:rPr lang="en-US" baseline="0" dirty="0" err="1" smtClean="0"/>
              <a:t>Tsukihime</a:t>
            </a:r>
            <a:r>
              <a:rPr lang="en-US" baseline="0" dirty="0" smtClean="0"/>
              <a:t>.</a:t>
            </a:r>
          </a:p>
          <a:p>
            <a:r>
              <a:rPr lang="en-US" dirty="0" smtClean="0"/>
              <a:t>- Following is</a:t>
            </a:r>
            <a:r>
              <a:rPr lang="en-US" baseline="0" dirty="0" smtClean="0"/>
              <a:t> a PV for the </a:t>
            </a:r>
            <a:r>
              <a:rPr lang="en-US" baseline="0" dirty="0" err="1" smtClean="0"/>
              <a:t>Tsukihime</a:t>
            </a:r>
            <a:r>
              <a:rPr lang="en-US" baseline="0" dirty="0" smtClean="0"/>
              <a:t> remake announced at TYPE-MOON Fes, the same event whose opening video I showed at the beginning of this panel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28FBD5-E091-4A46-8EF1-FDFC73CDBD0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8193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3E09F-D690-4F1B-B5B1-04898EC1CF46}" type="datetimeFigureOut">
              <a:rPr lang="en-US" smtClean="0"/>
              <a:t>4/8/2015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5E93B5-E245-4685-8460-7C5D53CEC2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4060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3E09F-D690-4F1B-B5B1-04898EC1CF46}" type="datetimeFigureOut">
              <a:rPr lang="en-US" smtClean="0"/>
              <a:t>4/8/2015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5E93B5-E245-4685-8460-7C5D53CEC2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2882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3E09F-D690-4F1B-B5B1-04898EC1CF46}" type="datetimeFigureOut">
              <a:rPr lang="en-US" smtClean="0"/>
              <a:t>4/8/2015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5E93B5-E245-4685-8460-7C5D53CEC2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6898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3E09F-D690-4F1B-B5B1-04898EC1CF46}" type="datetimeFigureOut">
              <a:rPr lang="en-US" smtClean="0"/>
              <a:t>4/8/2015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5E93B5-E245-4685-8460-7C5D53CEC2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4709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3E09F-D690-4F1B-B5B1-04898EC1CF46}" type="datetimeFigureOut">
              <a:rPr lang="en-US" smtClean="0"/>
              <a:t>4/8/2015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5E93B5-E245-4685-8460-7C5D53CEC2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6234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3E09F-D690-4F1B-B5B1-04898EC1CF46}" type="datetimeFigureOut">
              <a:rPr lang="en-US" smtClean="0"/>
              <a:t>4/8/2015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5E93B5-E245-4685-8460-7C5D53CEC2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8296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3E09F-D690-4F1B-B5B1-04898EC1CF46}" type="datetimeFigureOut">
              <a:rPr lang="en-US" smtClean="0"/>
              <a:t>4/8/2015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5E93B5-E245-4685-8460-7C5D53CEC2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438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3E09F-D690-4F1B-B5B1-04898EC1CF46}" type="datetimeFigureOut">
              <a:rPr lang="en-US" smtClean="0"/>
              <a:t>4/8/2015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5E93B5-E245-4685-8460-7C5D53CEC2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1293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3E09F-D690-4F1B-B5B1-04898EC1CF46}" type="datetimeFigureOut">
              <a:rPr lang="en-US" smtClean="0"/>
              <a:t>4/8/2015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5E93B5-E245-4685-8460-7C5D53CEC2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7185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3E09F-D690-4F1B-B5B1-04898EC1CF46}" type="datetimeFigureOut">
              <a:rPr lang="en-US" smtClean="0"/>
              <a:t>4/8/2015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5E93B5-E245-4685-8460-7C5D53CEC2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3911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3E09F-D690-4F1B-B5B1-04898EC1CF46}" type="datetimeFigureOut">
              <a:rPr lang="en-US" smtClean="0"/>
              <a:t>4/8/2015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5E93B5-E245-4685-8460-7C5D53CEC2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1012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73E09F-D690-4F1B-B5B1-04898EC1CF46}" type="datetimeFigureOut">
              <a:rPr lang="en-US" smtClean="0"/>
              <a:t>4/8/2015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5E93B5-E245-4685-8460-7C5D53CEC2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7204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23.wmf"/><Relationship Id="rId4" Type="http://schemas.openxmlformats.org/officeDocument/2006/relationships/oleObject" Target="../embeddings/oleObject3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35.wmf"/><Relationship Id="rId4" Type="http://schemas.openxmlformats.org/officeDocument/2006/relationships/oleObject" Target="../embeddings/oleObject4.bin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43.wmf"/><Relationship Id="rId4" Type="http://schemas.openxmlformats.org/officeDocument/2006/relationships/oleObject" Target="../embeddings/oleObject5.bin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49.wmf"/><Relationship Id="rId4" Type="http://schemas.openxmlformats.org/officeDocument/2006/relationships/oleObject" Target="../embeddings/oleObject6.bin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50.wmf"/><Relationship Id="rId4" Type="http://schemas.openxmlformats.org/officeDocument/2006/relationships/oleObject" Target="../embeddings/oleObject7.bin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0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5" Type="http://schemas.openxmlformats.org/officeDocument/2006/relationships/image" Target="../media/image63.wmf"/><Relationship Id="rId4" Type="http://schemas.openxmlformats.org/officeDocument/2006/relationships/oleObject" Target="../embeddings/oleObject8.bin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jpg"/><Relationship Id="rId4" Type="http://schemas.openxmlformats.org/officeDocument/2006/relationships/image" Target="../media/image65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g"/><Relationship Id="rId3" Type="http://schemas.openxmlformats.org/officeDocument/2006/relationships/image" Target="../media/image68.jpeg"/><Relationship Id="rId7" Type="http://schemas.openxmlformats.org/officeDocument/2006/relationships/image" Target="../media/image72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70.jpg"/><Relationship Id="rId4" Type="http://schemas.openxmlformats.org/officeDocument/2006/relationships/image" Target="../media/image69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eg"/><Relationship Id="rId3" Type="http://schemas.openxmlformats.org/officeDocument/2006/relationships/notesSlide" Target="../notesSlides/notesSlide45.xml"/><Relationship Id="rId7" Type="http://schemas.openxmlformats.org/officeDocument/2006/relationships/image" Target="../media/image77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76.jpeg"/><Relationship Id="rId5" Type="http://schemas.openxmlformats.org/officeDocument/2006/relationships/image" Target="../media/image75.wmf"/><Relationship Id="rId4" Type="http://schemas.openxmlformats.org/officeDocument/2006/relationships/oleObject" Target="../embeddings/oleObject9.bin"/><Relationship Id="rId9" Type="http://schemas.openxmlformats.org/officeDocument/2006/relationships/image" Target="../media/image79.jpe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hyperlink" Target="http://tvtropes.org/pmwiki/pmwiki.php/Franchise/Nasuverse" TargetMode="External"/><Relationship Id="rId3" Type="http://schemas.openxmlformats.org/officeDocument/2006/relationships/image" Target="../media/image80.jpg"/><Relationship Id="rId7" Type="http://schemas.openxmlformats.org/officeDocument/2006/relationships/hyperlink" Target="http://typemoon.wikia.com/wiki/List_of_TYPE-MOON_media" TargetMode="External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typemoon.wikia.com/" TargetMode="External"/><Relationship Id="rId5" Type="http://schemas.openxmlformats.org/officeDocument/2006/relationships/hyperlink" Target="http://tmdict.com/" TargetMode="External"/><Relationship Id="rId10" Type="http://schemas.openxmlformats.org/officeDocument/2006/relationships/hyperlink" Target="http://keripo.com/type-moon" TargetMode="External"/><Relationship Id="rId4" Type="http://schemas.openxmlformats.org/officeDocument/2006/relationships/hyperlink" Target="http://tsukikan.com/" TargetMode="External"/><Relationship Id="rId9" Type="http://schemas.openxmlformats.org/officeDocument/2006/relationships/hyperlink" Target="http://forums.nrvnqsr.com/" TargetMode="Externa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ypemoon.com/" TargetMode="External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3.wmf"/><Relationship Id="rId4" Type="http://schemas.openxmlformats.org/officeDocument/2006/relationships/oleObject" Target="../embeddings/oleObject1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4.wmf"/><Relationship Id="rId4" Type="http://schemas.openxmlformats.org/officeDocument/2006/relationships/oleObject" Target="../embeddings/oleObject2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4444" y="1615428"/>
            <a:ext cx="7969898" cy="3273814"/>
          </a:xfrm>
        </p:spPr>
        <p:txBody>
          <a:bodyPr>
            <a:noAutofit/>
          </a:bodyPr>
          <a:lstStyle/>
          <a:p>
            <a:pPr algn="ctr"/>
            <a:r>
              <a:rPr lang="en-US" sz="5400" dirty="0" smtClean="0">
                <a:ln w="12700">
                  <a:solidFill>
                    <a:schemeClr val="bg1">
                      <a:alpha val="75000"/>
                    </a:schemeClr>
                  </a:solidFill>
                </a:ln>
                <a:latin typeface="Adobe Caslon Pro" panose="0205050205050A020403" pitchFamily="18" charset="0"/>
              </a:rPr>
              <a:t>Please be seated and wait for the panel to start</a:t>
            </a:r>
            <a:endParaRPr lang="en-US" sz="5400" dirty="0">
              <a:ln w="12700">
                <a:solidFill>
                  <a:schemeClr val="bg1">
                    <a:alpha val="75000"/>
                  </a:schemeClr>
                </a:solidFill>
              </a:ln>
              <a:latin typeface="Adobe Caslon Pro" panose="0205050205050A0204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414748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5617028" y="2782822"/>
            <a:ext cx="6301274" cy="12637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dobe Caslon Pro" panose="0205050205050A020403" pitchFamily="18" charset="0"/>
              </a:rPr>
              <a:t>TSUKIHIME</a:t>
            </a:r>
            <a:endParaRPr lang="en-US" dirty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Adobe Caslon Pro" panose="0205050205050A020403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5543550" cy="6829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82628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08991" y="290480"/>
            <a:ext cx="10515600" cy="1325563"/>
          </a:xfrm>
        </p:spPr>
        <p:txBody>
          <a:bodyPr/>
          <a:lstStyle/>
          <a:p>
            <a:r>
              <a:rPr lang="en-US" dirty="0" err="1" smtClean="0">
                <a:latin typeface="Adobe Caslon Pro" panose="0205050205050A020403" pitchFamily="18" charset="0"/>
              </a:rPr>
              <a:t>Tsukihime</a:t>
            </a:r>
            <a:r>
              <a:rPr lang="en-US" dirty="0" smtClean="0">
                <a:latin typeface="Adobe Caslon Pro" panose="0205050205050A020403" pitchFamily="18" charset="0"/>
              </a:rPr>
              <a:t> (</a:t>
            </a:r>
            <a:r>
              <a:rPr lang="zh-CN" altLang="en-US" dirty="0">
                <a:latin typeface="Adobe 仿宋 Std R" panose="02020400000000000000" pitchFamily="18" charset="-122"/>
                <a:ea typeface="Adobe 仿宋 Std R" panose="02020400000000000000" pitchFamily="18" charset="-122"/>
              </a:rPr>
              <a:t>月姫</a:t>
            </a:r>
            <a:r>
              <a:rPr lang="en-US" altLang="zh-CN" dirty="0" smtClean="0">
                <a:latin typeface="Adobe Caslon Pro" panose="0205050205050A020403" pitchFamily="18" charset="0"/>
              </a:rPr>
              <a:t>)</a:t>
            </a:r>
            <a:endParaRPr lang="en-US" dirty="0">
              <a:latin typeface="Adobe Caslon Pro" panose="0205050205050A020403" pitchFamily="18" charset="0"/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252355" y="1659474"/>
            <a:ext cx="7234822" cy="4351338"/>
          </a:xfrm>
        </p:spPr>
        <p:txBody>
          <a:bodyPr>
            <a:noAutofit/>
          </a:bodyPr>
          <a:lstStyle/>
          <a:p>
            <a:r>
              <a:rPr lang="en-US" altLang="zh-CN" dirty="0" smtClean="0">
                <a:latin typeface="Adobe Caslon Pro" panose="0205050205050A020403" pitchFamily="18" charset="0"/>
              </a:rPr>
              <a:t>18+ </a:t>
            </a:r>
            <a:r>
              <a:rPr lang="en-US" altLang="zh-CN" dirty="0" err="1" smtClean="0">
                <a:latin typeface="Adobe Caslon Pro" panose="0205050205050A020403" pitchFamily="18" charset="0"/>
              </a:rPr>
              <a:t>doujin</a:t>
            </a:r>
            <a:r>
              <a:rPr lang="en-US" altLang="zh-CN" dirty="0" smtClean="0">
                <a:latin typeface="Adobe Caslon Pro" panose="0205050205050A020403" pitchFamily="18" charset="0"/>
              </a:rPr>
              <a:t> visual novel</a:t>
            </a:r>
          </a:p>
          <a:p>
            <a:pPr lvl="1"/>
            <a:r>
              <a:rPr lang="en-US" dirty="0" smtClean="0">
                <a:latin typeface="Adobe Caslon Pro" panose="0205050205050A020403" pitchFamily="18" charset="0"/>
              </a:rPr>
              <a:t>1999 C56: Preview Edition</a:t>
            </a:r>
          </a:p>
          <a:p>
            <a:pPr lvl="1"/>
            <a:r>
              <a:rPr lang="en-US" dirty="0" smtClean="0">
                <a:latin typeface="Adobe Caslon Pro" panose="0205050205050A020403" pitchFamily="18" charset="0"/>
              </a:rPr>
              <a:t>1999 </a:t>
            </a:r>
            <a:r>
              <a:rPr lang="en-US" dirty="0">
                <a:latin typeface="Adobe Caslon Pro" panose="0205050205050A020403" pitchFamily="18" charset="0"/>
              </a:rPr>
              <a:t>C57: Trial Edition</a:t>
            </a:r>
          </a:p>
          <a:p>
            <a:pPr lvl="1"/>
            <a:r>
              <a:rPr lang="en-US" dirty="0">
                <a:latin typeface="Adobe Caslon Pro" panose="0205050205050A020403" pitchFamily="18" charset="0"/>
              </a:rPr>
              <a:t>2000 C58: Half Moon Edition</a:t>
            </a:r>
          </a:p>
          <a:p>
            <a:pPr lvl="1"/>
            <a:r>
              <a:rPr lang="en-US" dirty="0">
                <a:latin typeface="Adobe Caslon Pro" panose="0205050205050A020403" pitchFamily="18" charset="0"/>
              </a:rPr>
              <a:t>2000 C59: Full Moon </a:t>
            </a:r>
            <a:r>
              <a:rPr lang="en-US" dirty="0" smtClean="0">
                <a:latin typeface="Adobe Caslon Pro" panose="0205050205050A020403" pitchFamily="18" charset="0"/>
              </a:rPr>
              <a:t>Edition</a:t>
            </a:r>
          </a:p>
          <a:p>
            <a:pPr lvl="1"/>
            <a:r>
              <a:rPr lang="en-US" altLang="zh-CN" dirty="0">
                <a:latin typeface="Adobe Caslon Pro" panose="0205050205050A020403" pitchFamily="18" charset="0"/>
              </a:rPr>
              <a:t>2001 SC10: </a:t>
            </a:r>
            <a:r>
              <a:rPr lang="en-US" altLang="zh-CN" dirty="0" err="1">
                <a:latin typeface="Adobe Caslon Pro" panose="0205050205050A020403" pitchFamily="18" charset="0"/>
              </a:rPr>
              <a:t>Tsukihime</a:t>
            </a:r>
            <a:r>
              <a:rPr lang="en-US" altLang="zh-CN" dirty="0">
                <a:latin typeface="Adobe Caslon Pro" panose="0205050205050A020403" pitchFamily="18" charset="0"/>
              </a:rPr>
              <a:t> </a:t>
            </a:r>
            <a:r>
              <a:rPr lang="en-US" altLang="zh-CN" dirty="0" smtClean="0">
                <a:latin typeface="Adobe Caslon Pro" panose="0205050205050A020403" pitchFamily="18" charset="0"/>
              </a:rPr>
              <a:t>PLUS-DISC</a:t>
            </a:r>
          </a:p>
          <a:p>
            <a:pPr lvl="1"/>
            <a:r>
              <a:rPr lang="en-US" altLang="zh-CN" dirty="0">
                <a:latin typeface="Adobe Caslon Pro" panose="0205050205050A020403" pitchFamily="18" charset="0"/>
              </a:rPr>
              <a:t>2001 C60: </a:t>
            </a:r>
            <a:r>
              <a:rPr lang="en-US" altLang="zh-CN" dirty="0" err="1">
                <a:latin typeface="Adobe Caslon Pro" panose="0205050205050A020403" pitchFamily="18" charset="0"/>
              </a:rPr>
              <a:t>Kagetsu</a:t>
            </a:r>
            <a:r>
              <a:rPr lang="en-US" altLang="zh-CN" dirty="0">
                <a:latin typeface="Adobe Caslon Pro" panose="0205050205050A020403" pitchFamily="18" charset="0"/>
              </a:rPr>
              <a:t> </a:t>
            </a:r>
            <a:r>
              <a:rPr lang="en-US" altLang="zh-CN" dirty="0" err="1">
                <a:latin typeface="Adobe Caslon Pro" panose="0205050205050A020403" pitchFamily="18" charset="0"/>
              </a:rPr>
              <a:t>Tohya</a:t>
            </a:r>
            <a:r>
              <a:rPr lang="en-US" altLang="zh-CN" dirty="0">
                <a:latin typeface="Adobe Caslon Pro" panose="0205050205050A020403" pitchFamily="18" charset="0"/>
              </a:rPr>
              <a:t> (</a:t>
            </a:r>
            <a:r>
              <a:rPr lang="zh-CN" altLang="en-US" sz="2000" dirty="0">
                <a:latin typeface="Adobe 仿宋 Std R" panose="02020400000000000000" pitchFamily="18" charset="-122"/>
                <a:ea typeface="Adobe 仿宋 Std R" panose="02020400000000000000" pitchFamily="18" charset="-122"/>
              </a:rPr>
              <a:t>歌月十夜</a:t>
            </a:r>
            <a:r>
              <a:rPr lang="en-US" altLang="zh-CN" dirty="0" smtClean="0">
                <a:latin typeface="Adobe Caslon Pro" panose="0205050205050A020403" pitchFamily="18" charset="0"/>
              </a:rPr>
              <a:t>)</a:t>
            </a:r>
          </a:p>
          <a:p>
            <a:pPr lvl="1"/>
            <a:r>
              <a:rPr lang="en-US" altLang="zh-CN" dirty="0">
                <a:latin typeface="Adobe Caslon Pro" panose="0205050205050A020403" pitchFamily="18" charset="0"/>
              </a:rPr>
              <a:t>2003 CR33: </a:t>
            </a:r>
            <a:r>
              <a:rPr lang="en-US" altLang="zh-CN" dirty="0" err="1">
                <a:latin typeface="Adobe Caslon Pro" panose="0205050205050A020403" pitchFamily="18" charset="0"/>
              </a:rPr>
              <a:t>Tsuki-Bako</a:t>
            </a:r>
            <a:r>
              <a:rPr lang="en-US" altLang="zh-CN" dirty="0">
                <a:latin typeface="Adobe Caslon Pro" panose="0205050205050A020403" pitchFamily="18" charset="0"/>
              </a:rPr>
              <a:t> (</a:t>
            </a:r>
            <a:r>
              <a:rPr lang="zh-CN" altLang="en-US" sz="2000" dirty="0">
                <a:latin typeface="Adobe 仿宋 Std R" panose="02020400000000000000" pitchFamily="18" charset="-122"/>
                <a:ea typeface="Adobe 仿宋 Std R" panose="02020400000000000000" pitchFamily="18" charset="-122"/>
              </a:rPr>
              <a:t>月箱</a:t>
            </a:r>
            <a:r>
              <a:rPr lang="en-US" altLang="zh-CN" dirty="0">
                <a:latin typeface="Adobe Caslon Pro" panose="0205050205050A020403" pitchFamily="18" charset="0"/>
              </a:rPr>
              <a:t>)</a:t>
            </a:r>
          </a:p>
          <a:p>
            <a:pPr lvl="1"/>
            <a:endParaRPr lang="en-US" sz="2800" dirty="0" smtClean="0">
              <a:latin typeface="Adobe Caslon Pro" panose="0205050205050A020403" pitchFamily="18" charset="0"/>
            </a:endParaRPr>
          </a:p>
          <a:p>
            <a:r>
              <a:rPr lang="en-US" altLang="zh-CN" dirty="0" smtClean="0">
                <a:latin typeface="Adobe Caslon Pro" panose="0205050205050A020403" pitchFamily="18" charset="0"/>
              </a:rPr>
              <a:t>Story of </a:t>
            </a:r>
            <a:r>
              <a:rPr lang="en-US" altLang="zh-CN" dirty="0" err="1" smtClean="0">
                <a:latin typeface="Adobe Caslon Pro" panose="0205050205050A020403" pitchFamily="18" charset="0"/>
              </a:rPr>
              <a:t>Tohno</a:t>
            </a:r>
            <a:r>
              <a:rPr lang="en-US" altLang="zh-CN" dirty="0" smtClean="0">
                <a:latin typeface="Adobe Caslon Pro" panose="0205050205050A020403" pitchFamily="18" charset="0"/>
              </a:rPr>
              <a:t> Shiki, </a:t>
            </a:r>
            <a:r>
              <a:rPr lang="en-US" altLang="zh-CN" dirty="0" err="1" smtClean="0">
                <a:latin typeface="Adobe Caslon Pro" panose="0205050205050A020403" pitchFamily="18" charset="0"/>
              </a:rPr>
              <a:t>highschooler</a:t>
            </a:r>
            <a:r>
              <a:rPr lang="en-US" altLang="zh-CN" dirty="0" smtClean="0">
                <a:latin typeface="Adobe Caslon Pro" panose="0205050205050A020403" pitchFamily="18" charset="0"/>
              </a:rPr>
              <a:t> investigating series of murders in town</a:t>
            </a:r>
            <a:endParaRPr lang="en-US" dirty="0" smtClean="0">
              <a:latin typeface="Adobe Caslon Pro" panose="0205050205050A020403" pitchFamily="18" charset="0"/>
            </a:endParaRPr>
          </a:p>
        </p:txBody>
      </p:sp>
      <p:pic>
        <p:nvPicPr>
          <p:cNvPr id="49154" name="Picture 2" descr="http://erogedownload.com/wp-content/uploads/2010/04/Tsukihim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1249" y="1042987"/>
            <a:ext cx="4762139" cy="4724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578136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08991" y="290480"/>
            <a:ext cx="10515600" cy="1325563"/>
          </a:xfrm>
        </p:spPr>
        <p:txBody>
          <a:bodyPr/>
          <a:lstStyle/>
          <a:p>
            <a:r>
              <a:rPr lang="en-US" dirty="0" err="1" smtClean="0">
                <a:latin typeface="Adobe Caslon Pro" panose="0205050205050A020403" pitchFamily="18" charset="0"/>
              </a:rPr>
              <a:t>Tsukihime</a:t>
            </a:r>
            <a:r>
              <a:rPr lang="en-US" dirty="0" smtClean="0">
                <a:latin typeface="Adobe Caslon Pro" panose="0205050205050A020403" pitchFamily="18" charset="0"/>
              </a:rPr>
              <a:t> cont.</a:t>
            </a:r>
            <a:endParaRPr lang="en-US" dirty="0">
              <a:latin typeface="Adobe Caslon Pro" panose="0205050205050A020403" pitchFamily="18" charset="0"/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594729" y="1616043"/>
            <a:ext cx="6136188" cy="4351338"/>
          </a:xfrm>
        </p:spPr>
        <p:txBody>
          <a:bodyPr>
            <a:noAutofit/>
          </a:bodyPr>
          <a:lstStyle/>
          <a:p>
            <a:r>
              <a:rPr lang="en-US" altLang="zh-CN" sz="3000" dirty="0">
                <a:latin typeface="Adobe Caslon Pro" panose="0205050205050A020403" pitchFamily="18" charset="0"/>
              </a:rPr>
              <a:t>5 </a:t>
            </a:r>
            <a:r>
              <a:rPr lang="en-US" altLang="zh-CN" sz="3000" dirty="0" smtClean="0">
                <a:latin typeface="Adobe Caslon Pro" panose="0205050205050A020403" pitchFamily="18" charset="0"/>
              </a:rPr>
              <a:t>heroines</a:t>
            </a:r>
          </a:p>
          <a:p>
            <a:pPr lvl="1"/>
            <a:r>
              <a:rPr lang="en-US" altLang="zh-CN" sz="3000" dirty="0" err="1" smtClean="0">
                <a:latin typeface="Adobe Caslon Pro" panose="0205050205050A020403" pitchFamily="18" charset="0"/>
              </a:rPr>
              <a:t>Arcueid</a:t>
            </a:r>
            <a:r>
              <a:rPr lang="en-US" altLang="zh-CN" sz="3000" dirty="0" smtClean="0">
                <a:latin typeface="Adobe Caslon Pro" panose="0205050205050A020403" pitchFamily="18" charset="0"/>
              </a:rPr>
              <a:t> (vampire)</a:t>
            </a:r>
          </a:p>
          <a:p>
            <a:pPr lvl="1"/>
            <a:r>
              <a:rPr lang="en-US" altLang="zh-CN" sz="3000" dirty="0" err="1" smtClean="0">
                <a:latin typeface="Adobe Caslon Pro" panose="0205050205050A020403" pitchFamily="18" charset="0"/>
              </a:rPr>
              <a:t>Ciel</a:t>
            </a:r>
            <a:r>
              <a:rPr lang="en-US" altLang="zh-CN" sz="3000" dirty="0" smtClean="0">
                <a:latin typeface="Adobe Caslon Pro" panose="0205050205050A020403" pitchFamily="18" charset="0"/>
              </a:rPr>
              <a:t> (nun)</a:t>
            </a:r>
          </a:p>
          <a:p>
            <a:pPr lvl="1"/>
            <a:r>
              <a:rPr lang="en-US" altLang="zh-CN" sz="3000" dirty="0" err="1" smtClean="0">
                <a:latin typeface="Adobe Caslon Pro" panose="0205050205050A020403" pitchFamily="18" charset="0"/>
              </a:rPr>
              <a:t>Akiha</a:t>
            </a:r>
            <a:r>
              <a:rPr lang="en-US" altLang="zh-CN" sz="3000" dirty="0" smtClean="0">
                <a:latin typeface="Adobe Caslon Pro" panose="0205050205050A020403" pitchFamily="18" charset="0"/>
              </a:rPr>
              <a:t> (</a:t>
            </a:r>
            <a:r>
              <a:rPr lang="en-US" altLang="zh-CN" sz="3000" dirty="0" err="1" smtClean="0">
                <a:latin typeface="Adobe Caslon Pro" panose="0205050205050A020403" pitchFamily="18" charset="0"/>
              </a:rPr>
              <a:t>imouto</a:t>
            </a:r>
            <a:r>
              <a:rPr lang="en-US" altLang="zh-CN" sz="3000" dirty="0" smtClean="0">
                <a:latin typeface="Adobe Caslon Pro" panose="0205050205050A020403" pitchFamily="18" charset="0"/>
              </a:rPr>
              <a:t>)</a:t>
            </a:r>
          </a:p>
          <a:p>
            <a:pPr lvl="1"/>
            <a:r>
              <a:rPr lang="en-US" altLang="zh-CN" sz="3000" dirty="0" err="1" smtClean="0">
                <a:latin typeface="Adobe Caslon Pro" panose="0205050205050A020403" pitchFamily="18" charset="0"/>
              </a:rPr>
              <a:t>Hisui</a:t>
            </a:r>
            <a:r>
              <a:rPr lang="en-US" altLang="zh-CN" sz="3000" dirty="0" smtClean="0">
                <a:latin typeface="Adobe Caslon Pro" panose="0205050205050A020403" pitchFamily="18" charset="0"/>
              </a:rPr>
              <a:t> (maid #1)</a:t>
            </a:r>
          </a:p>
          <a:p>
            <a:pPr lvl="1"/>
            <a:r>
              <a:rPr lang="en-US" altLang="zh-CN" sz="3000" dirty="0" smtClean="0">
                <a:latin typeface="Adobe Caslon Pro" panose="0205050205050A020403" pitchFamily="18" charset="0"/>
              </a:rPr>
              <a:t>Kohaku (maid #2)</a:t>
            </a:r>
          </a:p>
          <a:p>
            <a:r>
              <a:rPr lang="en-US" sz="3000" dirty="0" smtClean="0">
                <a:latin typeface="Adobe Caslon Pro" panose="0205050205050A020403" pitchFamily="18" charset="0"/>
              </a:rPr>
              <a:t>Still one of the best </a:t>
            </a:r>
            <a:r>
              <a:rPr lang="en-US" sz="3000" dirty="0" err="1" smtClean="0">
                <a:latin typeface="Adobe Caslon Pro" panose="0205050205050A020403" pitchFamily="18" charset="0"/>
              </a:rPr>
              <a:t>doujin</a:t>
            </a:r>
            <a:r>
              <a:rPr lang="en-US" sz="3000" dirty="0" smtClean="0">
                <a:latin typeface="Adobe Caslon Pro" panose="0205050205050A020403" pitchFamily="18" charset="0"/>
              </a:rPr>
              <a:t> games ever made</a:t>
            </a:r>
          </a:p>
          <a:p>
            <a:r>
              <a:rPr lang="en-US" altLang="zh-CN" sz="3000" dirty="0" smtClean="0">
                <a:latin typeface="Adobe Caslon Pro" panose="0205050205050A020403" pitchFamily="18" charset="0"/>
              </a:rPr>
              <a:t>PLUS-DISC </a:t>
            </a:r>
            <a:r>
              <a:rPr lang="en-US" altLang="zh-CN" sz="3000" dirty="0" err="1" smtClean="0">
                <a:latin typeface="Adobe Caslon Pro" panose="0205050205050A020403" pitchFamily="18" charset="0"/>
              </a:rPr>
              <a:t>fandisk</a:t>
            </a:r>
            <a:r>
              <a:rPr lang="en-US" altLang="zh-CN" sz="3000" dirty="0" smtClean="0">
                <a:latin typeface="Adobe Caslon Pro" panose="0205050205050A020403" pitchFamily="18" charset="0"/>
              </a:rPr>
              <a:t> and </a:t>
            </a:r>
            <a:r>
              <a:rPr lang="en-US" altLang="zh-CN" sz="3000" dirty="0" err="1" smtClean="0">
                <a:latin typeface="Adobe Caslon Pro" panose="0205050205050A020403" pitchFamily="18" charset="0"/>
              </a:rPr>
              <a:t>Kagetsu</a:t>
            </a:r>
            <a:r>
              <a:rPr lang="en-US" altLang="zh-CN" sz="3000" dirty="0" smtClean="0">
                <a:latin typeface="Adobe Caslon Pro" panose="0205050205050A020403" pitchFamily="18" charset="0"/>
              </a:rPr>
              <a:t> </a:t>
            </a:r>
            <a:r>
              <a:rPr lang="en-US" altLang="zh-CN" sz="3000" dirty="0" err="1" smtClean="0">
                <a:latin typeface="Adobe Caslon Pro" panose="0205050205050A020403" pitchFamily="18" charset="0"/>
              </a:rPr>
              <a:t>Tohya</a:t>
            </a:r>
            <a:r>
              <a:rPr lang="en-US" altLang="zh-CN" sz="3000" dirty="0" smtClean="0">
                <a:latin typeface="Adobe Caslon Pro" panose="0205050205050A020403" pitchFamily="18" charset="0"/>
              </a:rPr>
              <a:t> sequel</a:t>
            </a:r>
          </a:p>
        </p:txBody>
      </p:sp>
      <p:pic>
        <p:nvPicPr>
          <p:cNvPr id="49172" name="Picture 20" descr="http://keripo.com/wp-content/uploads/2013/08/Screenshot-38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2558" y="290480"/>
            <a:ext cx="3363996" cy="2522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160" name="Picture 8" descr="http://keripo.com/wp-content/uploads/2013/08/Screenshot-316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6041" y="1659922"/>
            <a:ext cx="3134999" cy="235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Tsukihime Plus-Dis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1313" y="3609162"/>
            <a:ext cx="2227690" cy="2358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Kagetsu Tohya cover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7720" y="4526359"/>
            <a:ext cx="2331640" cy="2331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916766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08991" y="290480"/>
            <a:ext cx="10515600" cy="1325563"/>
          </a:xfrm>
        </p:spPr>
        <p:txBody>
          <a:bodyPr/>
          <a:lstStyle/>
          <a:p>
            <a:r>
              <a:rPr lang="en-US" dirty="0" err="1" smtClean="0">
                <a:latin typeface="Adobe Caslon Pro" panose="0205050205050A020403" pitchFamily="18" charset="0"/>
              </a:rPr>
              <a:t>Tsukihime</a:t>
            </a:r>
            <a:r>
              <a:rPr lang="en-US" dirty="0" smtClean="0">
                <a:latin typeface="Adobe Caslon Pro" panose="0205050205050A020403" pitchFamily="18" charset="0"/>
              </a:rPr>
              <a:t> Adaptations</a:t>
            </a:r>
            <a:endParaRPr lang="en-US" dirty="0">
              <a:latin typeface="Adobe Caslon Pro" panose="0205050205050A020403" pitchFamily="18" charset="0"/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08991" y="1875692"/>
            <a:ext cx="8490080" cy="5222589"/>
          </a:xfrm>
        </p:spPr>
        <p:txBody>
          <a:bodyPr>
            <a:noAutofit/>
          </a:bodyPr>
          <a:lstStyle/>
          <a:p>
            <a:r>
              <a:rPr lang="en-US" altLang="zh-CN" dirty="0" smtClean="0">
                <a:latin typeface="Adobe Caslon Pro" panose="0205050205050A020403" pitchFamily="18" charset="0"/>
              </a:rPr>
              <a:t>2003: </a:t>
            </a:r>
            <a:r>
              <a:rPr lang="en-US" altLang="zh-CN" dirty="0" err="1" smtClean="0">
                <a:latin typeface="Adobe Caslon Pro" panose="0205050205050A020403" pitchFamily="18" charset="0"/>
              </a:rPr>
              <a:t>Shingetsutan</a:t>
            </a:r>
            <a:r>
              <a:rPr lang="en-US" altLang="zh-CN" dirty="0" smtClean="0">
                <a:latin typeface="Adobe Caslon Pro" panose="0205050205050A020403" pitchFamily="18" charset="0"/>
              </a:rPr>
              <a:t> </a:t>
            </a:r>
            <a:r>
              <a:rPr lang="en-US" altLang="zh-CN" dirty="0" err="1" smtClean="0">
                <a:latin typeface="Adobe Caslon Pro" panose="0205050205050A020403" pitchFamily="18" charset="0"/>
              </a:rPr>
              <a:t>Tsukihime</a:t>
            </a:r>
            <a:r>
              <a:rPr lang="en-US" altLang="zh-CN" dirty="0" smtClean="0">
                <a:latin typeface="Adobe Caslon Pro" panose="0205050205050A020403" pitchFamily="18" charset="0"/>
              </a:rPr>
              <a:t> (</a:t>
            </a:r>
            <a:r>
              <a:rPr lang="zh-CN" altLang="en-US" dirty="0" smtClean="0">
                <a:latin typeface="Adobe 仿宋 Std R" panose="02020400000000000000" pitchFamily="18" charset="-122"/>
                <a:ea typeface="Adobe 仿宋 Std R" panose="02020400000000000000" pitchFamily="18" charset="-122"/>
                <a:cs typeface="+mj-cs"/>
              </a:rPr>
              <a:t>真月譚 月姫</a:t>
            </a:r>
            <a:r>
              <a:rPr lang="en-US" altLang="zh-CN" dirty="0" smtClean="0">
                <a:latin typeface="Adobe Caslon Pro" panose="0205050205050A020403" pitchFamily="18" charset="0"/>
              </a:rPr>
              <a:t>)</a:t>
            </a:r>
          </a:p>
          <a:p>
            <a:pPr lvl="1"/>
            <a:r>
              <a:rPr lang="en-US" altLang="zh-CN" sz="2800" dirty="0" smtClean="0">
                <a:latin typeface="Adobe Caslon Pro" panose="0205050205050A020403" pitchFamily="18" charset="0"/>
              </a:rPr>
              <a:t>Anime adaptation by J.C. Staff</a:t>
            </a:r>
          </a:p>
          <a:p>
            <a:pPr lvl="1"/>
            <a:r>
              <a:rPr lang="en-US" altLang="zh-CN" sz="2800" dirty="0" smtClean="0">
                <a:latin typeface="Adobe Caslon Pro" panose="0205050205050A020403" pitchFamily="18" charset="0"/>
              </a:rPr>
              <a:t>Poorly received: “There is no </a:t>
            </a:r>
            <a:r>
              <a:rPr lang="en-US" altLang="zh-CN" sz="2800" dirty="0" err="1" smtClean="0">
                <a:latin typeface="Adobe Caslon Pro" panose="0205050205050A020403" pitchFamily="18" charset="0"/>
              </a:rPr>
              <a:t>Tsukihime</a:t>
            </a:r>
            <a:r>
              <a:rPr lang="en-US" altLang="zh-CN" sz="2800" dirty="0" smtClean="0">
                <a:latin typeface="Adobe Caslon Pro" panose="0205050205050A020403" pitchFamily="18" charset="0"/>
              </a:rPr>
              <a:t> anime”</a:t>
            </a:r>
          </a:p>
          <a:p>
            <a:pPr marL="457200" lvl="1" indent="0">
              <a:buNone/>
            </a:pPr>
            <a:endParaRPr lang="en-US" altLang="zh-CN" sz="2800" dirty="0" smtClean="0">
              <a:latin typeface="Adobe Caslon Pro" panose="0205050205050A020403" pitchFamily="18" charset="0"/>
            </a:endParaRPr>
          </a:p>
          <a:p>
            <a:r>
              <a:rPr lang="en-US" altLang="zh-CN" dirty="0" smtClean="0">
                <a:latin typeface="Adobe Caslon Pro" panose="0205050205050A020403" pitchFamily="18" charset="0"/>
              </a:rPr>
              <a:t>2008: </a:t>
            </a:r>
            <a:r>
              <a:rPr lang="en-US" altLang="zh-CN" dirty="0" err="1" smtClean="0">
                <a:latin typeface="Adobe Caslon Pro" panose="0205050205050A020403" pitchFamily="18" charset="0"/>
              </a:rPr>
              <a:t>Tsukihime</a:t>
            </a:r>
            <a:r>
              <a:rPr lang="en-US" altLang="zh-CN" dirty="0" smtClean="0">
                <a:latin typeface="Adobe Caslon Pro" panose="0205050205050A020403" pitchFamily="18" charset="0"/>
              </a:rPr>
              <a:t> remake announced</a:t>
            </a:r>
          </a:p>
          <a:p>
            <a:pPr lvl="1"/>
            <a:r>
              <a:rPr lang="en-US" altLang="zh-CN" sz="2800" dirty="0" smtClean="0">
                <a:latin typeface="Adobe Caslon Pro" panose="0205050205050A020403" pitchFamily="18" charset="0"/>
              </a:rPr>
              <a:t>2012: First PV video</a:t>
            </a:r>
            <a:br>
              <a:rPr lang="en-US" altLang="zh-CN" sz="2800" dirty="0" smtClean="0">
                <a:latin typeface="Adobe Caslon Pro" panose="0205050205050A020403" pitchFamily="18" charset="0"/>
              </a:rPr>
            </a:br>
            <a:r>
              <a:rPr lang="en-US" altLang="zh-CN" sz="2800" dirty="0" smtClean="0">
                <a:latin typeface="Adobe Caslon Pro" panose="0205050205050A020403" pitchFamily="18" charset="0"/>
              </a:rPr>
              <a:t>+new character designs!</a:t>
            </a:r>
            <a:endParaRPr lang="en-US" altLang="zh-CN" sz="2800" dirty="0">
              <a:latin typeface="Adobe Caslon Pro" panose="0205050205050A020403" pitchFamily="18" charset="0"/>
            </a:endParaRPr>
          </a:p>
        </p:txBody>
      </p:sp>
      <p:pic>
        <p:nvPicPr>
          <p:cNvPr id="51210" name="Picture 10" descr="http://ecx.images-amazon.com/images/I/71JvRQP%2BZOL._SY606_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5412" y="168680"/>
            <a:ext cx="2639218" cy="3763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226" name="Picture 2" descr="http://fc06.deviantart.net/fs70/f/2013/271/1/a/tsukihime_remake_wish_list_by_tomnamikaze-d6ob237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5621" y="4144513"/>
            <a:ext cx="4139009" cy="2319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838760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5890726" y="3062741"/>
            <a:ext cx="6301274" cy="12637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dobe Caslon Pro" panose="0205050205050A020403" pitchFamily="18" charset="0"/>
              </a:rPr>
              <a:t>MELTY BLOOD</a:t>
            </a:r>
            <a:endParaRPr lang="en-US" dirty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Adobe Caslon Pro" panose="0205050205050A020403" pitchFamily="18" charset="0"/>
            </a:endParaRP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38330178"/>
              </p:ext>
            </p:extLst>
          </p:nvPr>
        </p:nvGraphicFramePr>
        <p:xfrm>
          <a:off x="0" y="0"/>
          <a:ext cx="596646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075" r:id="rId4" imgW="6628320" imgH="7619040" progId="">
                  <p:embed/>
                </p:oleObj>
              </mc:Choice>
              <mc:Fallback>
                <p:oleObj r:id="rId4" imgW="6628320" imgH="761904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5966460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5952809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08991" y="290480"/>
            <a:ext cx="10515600" cy="1325563"/>
          </a:xfrm>
        </p:spPr>
        <p:txBody>
          <a:bodyPr/>
          <a:lstStyle/>
          <a:p>
            <a:r>
              <a:rPr lang="en-US" dirty="0" smtClean="0">
                <a:latin typeface="Adobe Caslon Pro" panose="0205050205050A020403" pitchFamily="18" charset="0"/>
              </a:rPr>
              <a:t>MELTY BLOOD (</a:t>
            </a:r>
            <a:r>
              <a:rPr lang="ja-JP" altLang="en-US" dirty="0">
                <a:latin typeface="Adobe 仿宋 Std R" panose="02020400000000000000" pitchFamily="18" charset="-122"/>
                <a:ea typeface="Adobe 仿宋 Std R" panose="02020400000000000000" pitchFamily="18" charset="-122"/>
              </a:rPr>
              <a:t>メルティブラッド</a:t>
            </a:r>
            <a:r>
              <a:rPr lang="en-US" altLang="ja-JP" dirty="0" smtClean="0">
                <a:latin typeface="Adobe Caslon Pro" panose="0205050205050A020403" pitchFamily="18" charset="0"/>
              </a:rPr>
              <a:t>)</a:t>
            </a:r>
            <a:endParaRPr lang="en-US" dirty="0">
              <a:latin typeface="Adobe Caslon Pro" panose="0205050205050A020403" pitchFamily="18" charset="0"/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08991" y="1659474"/>
            <a:ext cx="7563435" cy="4351338"/>
          </a:xfrm>
        </p:spPr>
        <p:txBody>
          <a:bodyPr>
            <a:noAutofit/>
          </a:bodyPr>
          <a:lstStyle/>
          <a:p>
            <a:r>
              <a:rPr lang="en-US" altLang="zh-CN" dirty="0" smtClean="0">
                <a:latin typeface="Adobe Caslon Pro" panose="0205050205050A020403" pitchFamily="18" charset="0"/>
              </a:rPr>
              <a:t>2D fighting game, </a:t>
            </a:r>
            <a:r>
              <a:rPr lang="en-US" altLang="zh-CN" dirty="0" err="1" smtClean="0">
                <a:latin typeface="Adobe Caslon Pro" panose="0205050205050A020403" pitchFamily="18" charset="0"/>
              </a:rPr>
              <a:t>collab</a:t>
            </a:r>
            <a:r>
              <a:rPr lang="en-US" altLang="zh-CN" dirty="0" smtClean="0">
                <a:latin typeface="Adobe Caslon Pro" panose="0205050205050A020403" pitchFamily="18" charset="0"/>
              </a:rPr>
              <a:t> with French Bread</a:t>
            </a:r>
          </a:p>
          <a:p>
            <a:pPr lvl="1"/>
            <a:r>
              <a:rPr lang="en-US" sz="2800" dirty="0" smtClean="0">
                <a:latin typeface="Adobe Caslon Pro" panose="0205050205050A020403" pitchFamily="18" charset="0"/>
              </a:rPr>
              <a:t>2002 C62: Trial Edition</a:t>
            </a:r>
          </a:p>
          <a:p>
            <a:pPr lvl="1"/>
            <a:r>
              <a:rPr lang="en-US" sz="2800" dirty="0" smtClean="0">
                <a:latin typeface="Adobe Caslon Pro" panose="0205050205050A020403" pitchFamily="18" charset="0"/>
              </a:rPr>
              <a:t>2002 CR32: Trial Edition 2</a:t>
            </a:r>
            <a:endParaRPr lang="en-US" sz="2800" dirty="0">
              <a:latin typeface="Adobe Caslon Pro" panose="0205050205050A020403" pitchFamily="18" charset="0"/>
            </a:endParaRPr>
          </a:p>
          <a:p>
            <a:pPr lvl="1"/>
            <a:r>
              <a:rPr lang="en-US" sz="2800" dirty="0" smtClean="0">
                <a:latin typeface="Adobe Caslon Pro" panose="0205050205050A020403" pitchFamily="18" charset="0"/>
              </a:rPr>
              <a:t>2002 C63: MELTY BLOOD</a:t>
            </a:r>
          </a:p>
          <a:p>
            <a:pPr lvl="1"/>
            <a:r>
              <a:rPr lang="en-US" altLang="zh-CN" sz="2800" dirty="0">
                <a:latin typeface="Adobe Caslon Pro" panose="0205050205050A020403" pitchFamily="18" charset="0"/>
              </a:rPr>
              <a:t>2003 C65: Re-ACT Trial Edition</a:t>
            </a:r>
          </a:p>
          <a:p>
            <a:pPr lvl="1"/>
            <a:r>
              <a:rPr lang="en-US" altLang="zh-CN" sz="2800" dirty="0">
                <a:latin typeface="Adobe Caslon Pro" panose="0205050205050A020403" pitchFamily="18" charset="0"/>
              </a:rPr>
              <a:t>2004 May: Re-ACT</a:t>
            </a:r>
          </a:p>
          <a:p>
            <a:pPr lvl="1"/>
            <a:r>
              <a:rPr lang="en-US" altLang="zh-CN" sz="2800" dirty="0">
                <a:latin typeface="Adobe Caslon Pro" panose="0205050205050A020403" pitchFamily="18" charset="0"/>
              </a:rPr>
              <a:t>2005 July: Re-ACT Final Tuned </a:t>
            </a:r>
            <a:endParaRPr lang="en-US" sz="2800" dirty="0" smtClean="0">
              <a:latin typeface="Adobe Caslon Pro" panose="0205050205050A020403" pitchFamily="18" charset="0"/>
            </a:endParaRPr>
          </a:p>
          <a:p>
            <a:pPr lvl="1"/>
            <a:endParaRPr lang="en-US" sz="2800" dirty="0">
              <a:latin typeface="Adobe Caslon Pro" panose="0205050205050A020403" pitchFamily="18" charset="0"/>
            </a:endParaRPr>
          </a:p>
          <a:p>
            <a:r>
              <a:rPr lang="en-US" altLang="zh-CN" dirty="0" smtClean="0">
                <a:latin typeface="Adobe Caslon Pro" panose="0205050205050A020403" pitchFamily="18" charset="0"/>
              </a:rPr>
              <a:t>Story of </a:t>
            </a:r>
            <a:r>
              <a:rPr lang="en-US" altLang="zh-CN" dirty="0" err="1" smtClean="0">
                <a:latin typeface="Adobe Caslon Pro" panose="0205050205050A020403" pitchFamily="18" charset="0"/>
              </a:rPr>
              <a:t>Tohno</a:t>
            </a:r>
            <a:r>
              <a:rPr lang="en-US" altLang="zh-CN" dirty="0" smtClean="0">
                <a:latin typeface="Adobe Caslon Pro" panose="0205050205050A020403" pitchFamily="18" charset="0"/>
              </a:rPr>
              <a:t> Shiki investigating new series of murders in </a:t>
            </a:r>
            <a:r>
              <a:rPr lang="en-US" altLang="zh-CN" dirty="0" err="1" smtClean="0">
                <a:latin typeface="Adobe Caslon Pro" panose="0205050205050A020403" pitchFamily="18" charset="0"/>
              </a:rPr>
              <a:t>neighbouring</a:t>
            </a:r>
            <a:r>
              <a:rPr lang="en-US" altLang="zh-CN" dirty="0" smtClean="0">
                <a:latin typeface="Adobe Caslon Pro" panose="0205050205050A020403" pitchFamily="18" charset="0"/>
              </a:rPr>
              <a:t> town</a:t>
            </a:r>
          </a:p>
        </p:txBody>
      </p:sp>
      <p:pic>
        <p:nvPicPr>
          <p:cNvPr id="53250" name="Picture 2" descr="http://upload.wikimedia.org/wikipedia/en/b/b5/MeltyBloo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2426" y="1616043"/>
            <a:ext cx="3297537" cy="3297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://static1.gamespot.com/uploads/scale_petite/mig/0/6/2/1/20621-921138_6829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9963" y="4154905"/>
            <a:ext cx="2540036" cy="2540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112639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08991" y="290480"/>
            <a:ext cx="10515600" cy="1325563"/>
          </a:xfrm>
        </p:spPr>
        <p:txBody>
          <a:bodyPr/>
          <a:lstStyle/>
          <a:p>
            <a:r>
              <a:rPr lang="en-US" dirty="0" smtClean="0">
                <a:latin typeface="Adobe Caslon Pro" panose="0205050205050A020403" pitchFamily="18" charset="0"/>
              </a:rPr>
              <a:t>MELTY BLOOD cont.</a:t>
            </a:r>
            <a:endParaRPr lang="en-US" dirty="0">
              <a:latin typeface="Adobe Caslon Pro" panose="0205050205050A020403" pitchFamily="18" charset="0"/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08991" y="1613356"/>
            <a:ext cx="6136188" cy="4351338"/>
          </a:xfrm>
        </p:spPr>
        <p:txBody>
          <a:bodyPr>
            <a:noAutofit/>
          </a:bodyPr>
          <a:lstStyle/>
          <a:p>
            <a:r>
              <a:rPr lang="en-US" altLang="zh-CN" dirty="0" smtClean="0">
                <a:latin typeface="Adobe Caslon Pro" panose="0205050205050A020403" pitchFamily="18" charset="0"/>
              </a:rPr>
              <a:t>6 playable characters, 8 more unlockable through story mode</a:t>
            </a:r>
          </a:p>
          <a:p>
            <a:endParaRPr lang="en-US" altLang="zh-CN" dirty="0" smtClean="0">
              <a:latin typeface="Adobe Caslon Pro" panose="0205050205050A020403" pitchFamily="18" charset="0"/>
            </a:endParaRPr>
          </a:p>
          <a:p>
            <a:r>
              <a:rPr lang="en-US" altLang="zh-CN" dirty="0" smtClean="0">
                <a:latin typeface="Adobe Caslon Pro" panose="0205050205050A020403" pitchFamily="18" charset="0"/>
              </a:rPr>
              <a:t>Standard 2D fighting game</a:t>
            </a:r>
          </a:p>
          <a:p>
            <a:pPr lvl="1"/>
            <a:r>
              <a:rPr lang="en-US" altLang="zh-CN" sz="2800" dirty="0" smtClean="0">
                <a:latin typeface="Adobe Caslon Pro" panose="0205050205050A020403" pitchFamily="18" charset="0"/>
              </a:rPr>
              <a:t>Cancels, clashes, chain combos</a:t>
            </a:r>
          </a:p>
          <a:p>
            <a:pPr lvl="1"/>
            <a:r>
              <a:rPr lang="en-US" altLang="zh-CN" sz="2800" dirty="0" smtClean="0">
                <a:latin typeface="Adobe Caslon Pro" panose="0205050205050A020403" pitchFamily="18" charset="0"/>
              </a:rPr>
              <a:t>Magic Circuit system</a:t>
            </a:r>
          </a:p>
          <a:p>
            <a:pPr lvl="1"/>
            <a:r>
              <a:rPr lang="en-US" altLang="zh-CN" sz="2800" dirty="0" smtClean="0">
                <a:latin typeface="Adobe Caslon Pro" panose="0205050205050A020403" pitchFamily="18" charset="0"/>
              </a:rPr>
              <a:t>EX-Shielding</a:t>
            </a:r>
          </a:p>
          <a:p>
            <a:pPr marL="457200" lvl="1" indent="0">
              <a:buNone/>
            </a:pPr>
            <a:endParaRPr lang="en-US" altLang="zh-CN" sz="2800" dirty="0">
              <a:latin typeface="Adobe Caslon Pro" panose="0205050205050A020403" pitchFamily="18" charset="0"/>
            </a:endParaRPr>
          </a:p>
          <a:p>
            <a:r>
              <a:rPr lang="en-US" altLang="zh-CN" sz="3200" dirty="0" smtClean="0">
                <a:latin typeface="Adobe Caslon Pro" panose="0205050205050A020403" pitchFamily="18" charset="0"/>
              </a:rPr>
              <a:t>Expansion pack: Re-ACT</a:t>
            </a:r>
          </a:p>
        </p:txBody>
      </p:sp>
      <p:pic>
        <p:nvPicPr>
          <p:cNvPr id="54274" name="Picture 2" descr="http://www.typemoon.org/melt/image/battle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5208" y="290480"/>
            <a:ext cx="3844925" cy="2883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280" name="Picture 8" descr="http://www.typemoon.org/melt/image/nove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0304" y="3789025"/>
            <a:ext cx="3701143" cy="2775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278" name="Picture 6" descr="http://www.typemoon.org/melt/image/select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6816" y="2230894"/>
            <a:ext cx="3592285" cy="2694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520438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08991" y="290480"/>
            <a:ext cx="10515600" cy="1325563"/>
          </a:xfrm>
        </p:spPr>
        <p:txBody>
          <a:bodyPr/>
          <a:lstStyle/>
          <a:p>
            <a:r>
              <a:rPr lang="en-US" dirty="0" smtClean="0">
                <a:latin typeface="Adobe Caslon Pro" panose="0205050205050A020403" pitchFamily="18" charset="0"/>
              </a:rPr>
              <a:t>MELTY BLOOD</a:t>
            </a:r>
            <a:r>
              <a:rPr lang="en-US" dirty="0">
                <a:latin typeface="Adobe Caslon Pro" panose="0205050205050A020403" pitchFamily="18" charset="0"/>
              </a:rPr>
              <a:t> </a:t>
            </a:r>
            <a:r>
              <a:rPr lang="en-US" dirty="0" smtClean="0">
                <a:latin typeface="Adobe Caslon Pro" panose="0205050205050A020403" pitchFamily="18" charset="0"/>
              </a:rPr>
              <a:t>cont.</a:t>
            </a:r>
            <a:endParaRPr lang="en-US" dirty="0">
              <a:latin typeface="Adobe Caslon Pro" panose="0205050205050A020403" pitchFamily="18" charset="0"/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08991" y="1631174"/>
            <a:ext cx="7323304" cy="4966772"/>
          </a:xfrm>
        </p:spPr>
        <p:txBody>
          <a:bodyPr>
            <a:noAutofit/>
          </a:bodyPr>
          <a:lstStyle/>
          <a:p>
            <a:r>
              <a:rPr lang="en-US" altLang="zh-CN" dirty="0" smtClean="0">
                <a:latin typeface="Adobe Caslon Pro" panose="0205050205050A020403" pitchFamily="18" charset="0"/>
              </a:rPr>
              <a:t>MELTY BLOOD: Act Cadenza</a:t>
            </a:r>
          </a:p>
          <a:p>
            <a:pPr lvl="1"/>
            <a:r>
              <a:rPr lang="en-US" altLang="zh-CN" sz="2800" dirty="0" smtClean="0">
                <a:latin typeface="Adobe Caslon Pro" panose="0205050205050A020403" pitchFamily="18" charset="0"/>
              </a:rPr>
              <a:t>2005 Mar: Arcade version</a:t>
            </a:r>
          </a:p>
          <a:p>
            <a:pPr lvl="1"/>
            <a:r>
              <a:rPr lang="en-US" altLang="zh-CN" sz="2800" dirty="0" smtClean="0">
                <a:latin typeface="Adobe Caslon Pro" panose="0205050205050A020403" pitchFamily="18" charset="0"/>
              </a:rPr>
              <a:t>2006 Aug: PS2 version</a:t>
            </a:r>
          </a:p>
          <a:p>
            <a:pPr lvl="1"/>
            <a:r>
              <a:rPr lang="en-US" altLang="zh-CN" sz="2800" dirty="0" smtClean="0">
                <a:latin typeface="Adobe Caslon Pro" panose="0205050205050A020403" pitchFamily="18" charset="0"/>
              </a:rPr>
              <a:t>2007 July: PC version</a:t>
            </a:r>
          </a:p>
          <a:p>
            <a:pPr marL="457200" lvl="1" indent="0">
              <a:buNone/>
            </a:pPr>
            <a:endParaRPr lang="en-US" altLang="zh-CN" sz="2800" dirty="0" smtClean="0">
              <a:latin typeface="Adobe Caslon Pro" panose="0205050205050A020403" pitchFamily="18" charset="0"/>
            </a:endParaRPr>
          </a:p>
          <a:p>
            <a:r>
              <a:rPr lang="en-US" altLang="zh-CN" dirty="0" smtClean="0">
                <a:latin typeface="Adobe Caslon Pro" panose="0205050205050A020403" pitchFamily="18" charset="0"/>
              </a:rPr>
              <a:t>MELTY BLOOD: Actress Again</a:t>
            </a:r>
            <a:endParaRPr lang="en-US" altLang="zh-CN" dirty="0">
              <a:latin typeface="Adobe Caslon Pro" panose="0205050205050A020403" pitchFamily="18" charset="0"/>
            </a:endParaRPr>
          </a:p>
          <a:p>
            <a:pPr lvl="1"/>
            <a:r>
              <a:rPr lang="en-US" altLang="zh-CN" sz="2800" dirty="0">
                <a:latin typeface="Adobe Caslon Pro" panose="0205050205050A020403" pitchFamily="18" charset="0"/>
              </a:rPr>
              <a:t>2008 Sept: Arcade version</a:t>
            </a:r>
          </a:p>
          <a:p>
            <a:pPr lvl="1"/>
            <a:r>
              <a:rPr lang="en-US" altLang="zh-CN" sz="2800" dirty="0">
                <a:latin typeface="Adobe Caslon Pro" panose="0205050205050A020403" pitchFamily="18" charset="0"/>
              </a:rPr>
              <a:t>2009 Aug: PS2 version</a:t>
            </a:r>
          </a:p>
          <a:p>
            <a:pPr lvl="1"/>
            <a:r>
              <a:rPr lang="en-US" altLang="zh-CN" sz="2800" dirty="0">
                <a:latin typeface="Adobe Caslon Pro" panose="0205050205050A020403" pitchFamily="18" charset="0"/>
              </a:rPr>
              <a:t>2010 July: Code Current Arcade version</a:t>
            </a:r>
          </a:p>
          <a:p>
            <a:pPr lvl="1"/>
            <a:r>
              <a:rPr lang="en-US" altLang="zh-CN" sz="2800" dirty="0">
                <a:latin typeface="Adobe Caslon Pro" panose="0205050205050A020403" pitchFamily="18" charset="0"/>
              </a:rPr>
              <a:t>2011 Dec: Code Current PC version</a:t>
            </a:r>
          </a:p>
        </p:txBody>
      </p:sp>
      <p:pic>
        <p:nvPicPr>
          <p:cNvPr id="56322" name="Picture 2" descr="http://dev.pwned.com/gamecovers/playstation2/2ad63627ac52e851c34c5caae225bed4-Melty_Blood__Act_Cadenz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3819" y="336625"/>
            <a:ext cx="2667222" cy="3777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static.giantbomb.com/uploads/original/3/30339/1086537-melty_blood_actess_again_box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0961" y="2564756"/>
            <a:ext cx="2778896" cy="3969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316100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://awtlblog.vitsco.com/wp-content/uploads/2009/01/Shiki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97126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5477069" y="2797110"/>
            <a:ext cx="6301274" cy="12637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dobe Caslon Pro" panose="0205050205050A020403" pitchFamily="18" charset="0"/>
              </a:rPr>
              <a:t>KARA NO KYOUKAI</a:t>
            </a:r>
            <a:endParaRPr lang="en-US" dirty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Adobe Caslon Pro" panose="0205050205050A0204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060802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08991" y="290480"/>
            <a:ext cx="10515600" cy="1325563"/>
          </a:xfrm>
        </p:spPr>
        <p:txBody>
          <a:bodyPr/>
          <a:lstStyle/>
          <a:p>
            <a:r>
              <a:rPr lang="en-US" dirty="0" smtClean="0">
                <a:latin typeface="Adobe Caslon Pro" panose="0205050205050A020403" pitchFamily="18" charset="0"/>
              </a:rPr>
              <a:t>Kara no </a:t>
            </a:r>
            <a:r>
              <a:rPr lang="en-US" dirty="0" err="1">
                <a:latin typeface="Adobe Caslon Pro" panose="0205050205050A020403" pitchFamily="18" charset="0"/>
              </a:rPr>
              <a:t>Kyoukai</a:t>
            </a:r>
            <a:r>
              <a:rPr lang="en-US" dirty="0">
                <a:latin typeface="Adobe Caslon Pro" panose="0205050205050A020403" pitchFamily="18" charset="0"/>
              </a:rPr>
              <a:t> (</a:t>
            </a:r>
            <a:r>
              <a:rPr lang="zh-CN" altLang="en-US" dirty="0">
                <a:latin typeface="Adobe 仿宋 Std R" panose="02020400000000000000" pitchFamily="18" charset="-122"/>
                <a:ea typeface="Adobe 仿宋 Std R" panose="02020400000000000000" pitchFamily="18" charset="-122"/>
              </a:rPr>
              <a:t>空</a:t>
            </a:r>
            <a:r>
              <a:rPr lang="ja-JP" altLang="en-US" dirty="0">
                <a:latin typeface="Adobe 仿宋 Std R" panose="02020400000000000000" pitchFamily="18" charset="-122"/>
                <a:ea typeface="Adobe 仿宋 Std R" panose="02020400000000000000" pitchFamily="18" charset="-122"/>
              </a:rPr>
              <a:t>の</a:t>
            </a:r>
            <a:r>
              <a:rPr lang="zh-CN" altLang="en-US" dirty="0">
                <a:latin typeface="Adobe 仿宋 Std R" panose="02020400000000000000" pitchFamily="18" charset="-122"/>
                <a:ea typeface="Adobe 仿宋 Std R" panose="02020400000000000000" pitchFamily="18" charset="-122"/>
              </a:rPr>
              <a:t>境界</a:t>
            </a:r>
            <a:r>
              <a:rPr lang="en-US" altLang="ja-JP" dirty="0">
                <a:latin typeface="Adobe Caslon Pro" panose="0205050205050A020403" pitchFamily="18" charset="0"/>
              </a:rPr>
              <a:t>)</a:t>
            </a:r>
            <a:endParaRPr lang="en-US" dirty="0">
              <a:latin typeface="Adobe Caslon Pro" panose="0205050205050A020403" pitchFamily="18" charset="0"/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558481" y="1470478"/>
            <a:ext cx="8533769" cy="4351338"/>
          </a:xfrm>
        </p:spPr>
        <p:txBody>
          <a:bodyPr>
            <a:noAutofit/>
          </a:bodyPr>
          <a:lstStyle/>
          <a:p>
            <a:r>
              <a:rPr lang="en-US" dirty="0" smtClean="0">
                <a:latin typeface="Adobe Caslon Pro" panose="0205050205050A020403" pitchFamily="18" charset="0"/>
              </a:rPr>
              <a:t>Light novel written by </a:t>
            </a:r>
            <a:r>
              <a:rPr lang="en-US" dirty="0" err="1" smtClean="0">
                <a:latin typeface="Adobe Caslon Pro" panose="0205050205050A020403" pitchFamily="18" charset="0"/>
              </a:rPr>
              <a:t>Nasu</a:t>
            </a:r>
            <a:endParaRPr lang="en-US" dirty="0" smtClean="0">
              <a:latin typeface="Adobe Caslon Pro" panose="0205050205050A020403" pitchFamily="18" charset="0"/>
            </a:endParaRPr>
          </a:p>
          <a:p>
            <a:pPr lvl="1"/>
            <a:r>
              <a:rPr lang="en-US" sz="2800" dirty="0" smtClean="0">
                <a:latin typeface="Adobe Caslon Pro" panose="0205050205050A020403" pitchFamily="18" charset="0"/>
              </a:rPr>
              <a:t>1998: </a:t>
            </a:r>
            <a:r>
              <a:rPr lang="en-US" sz="2800" dirty="0" err="1" smtClean="0">
                <a:latin typeface="Adobe Caslon Pro" panose="0205050205050A020403" pitchFamily="18" charset="0"/>
              </a:rPr>
              <a:t>Chptr</a:t>
            </a:r>
            <a:r>
              <a:rPr lang="en-US" sz="2800" dirty="0" smtClean="0">
                <a:latin typeface="Adobe Caslon Pro" panose="0205050205050A020403" pitchFamily="18" charset="0"/>
              </a:rPr>
              <a:t> 1-5 online blog</a:t>
            </a:r>
          </a:p>
          <a:p>
            <a:pPr lvl="1"/>
            <a:r>
              <a:rPr lang="en-US" sz="2800" dirty="0" smtClean="0">
                <a:latin typeface="Adobe Caslon Pro" panose="0205050205050A020403" pitchFamily="18" charset="0"/>
              </a:rPr>
              <a:t>1999 C56: </a:t>
            </a:r>
            <a:r>
              <a:rPr lang="en-US" sz="2800" dirty="0" err="1" smtClean="0">
                <a:latin typeface="Adobe Caslon Pro" panose="0205050205050A020403" pitchFamily="18" charset="0"/>
              </a:rPr>
              <a:t>Chptr</a:t>
            </a:r>
            <a:r>
              <a:rPr lang="en-US" sz="2800" dirty="0" smtClean="0">
                <a:latin typeface="Adobe Caslon Pro" panose="0205050205050A020403" pitchFamily="18" charset="0"/>
              </a:rPr>
              <a:t> 6-7</a:t>
            </a:r>
          </a:p>
          <a:p>
            <a:pPr lvl="1"/>
            <a:r>
              <a:rPr lang="en-US" sz="2800" dirty="0" smtClean="0">
                <a:latin typeface="Adobe Caslon Pro" panose="0205050205050A020403" pitchFamily="18" charset="0"/>
              </a:rPr>
              <a:t>2001 C61: </a:t>
            </a:r>
            <a:r>
              <a:rPr lang="en-US" sz="2800" dirty="0" err="1" smtClean="0">
                <a:latin typeface="Adobe Caslon Pro" panose="0205050205050A020403" pitchFamily="18" charset="0"/>
              </a:rPr>
              <a:t>Doujinshi</a:t>
            </a:r>
            <a:r>
              <a:rPr lang="en-US" sz="2800" dirty="0" smtClean="0">
                <a:latin typeface="Adobe Caslon Pro" panose="0205050205050A020403" pitchFamily="18" charset="0"/>
              </a:rPr>
              <a:t> version</a:t>
            </a:r>
          </a:p>
          <a:p>
            <a:pPr lvl="1"/>
            <a:r>
              <a:rPr lang="en-US" sz="2800" dirty="0" smtClean="0">
                <a:latin typeface="Adobe Caslon Pro" panose="0205050205050A020403" pitchFamily="18" charset="0"/>
              </a:rPr>
              <a:t>2004 Aug: Commercial version</a:t>
            </a:r>
          </a:p>
          <a:p>
            <a:pPr lvl="1"/>
            <a:r>
              <a:rPr lang="en-US" sz="2800" dirty="0" smtClean="0">
                <a:latin typeface="Adobe Caslon Pro" panose="0205050205050A020403" pitchFamily="18" charset="0"/>
              </a:rPr>
              <a:t>2008 C74: </a:t>
            </a:r>
            <a:r>
              <a:rPr lang="en-US" sz="2800" dirty="0" err="1" smtClean="0">
                <a:latin typeface="Adobe Caslon Pro" panose="0205050205050A020403" pitchFamily="18" charset="0"/>
              </a:rPr>
              <a:t>Chptr</a:t>
            </a:r>
            <a:r>
              <a:rPr lang="en-US" sz="2800" dirty="0" smtClean="0">
                <a:latin typeface="Adobe Caslon Pro" panose="0205050205050A020403" pitchFamily="18" charset="0"/>
              </a:rPr>
              <a:t> 8: </a:t>
            </a:r>
            <a:r>
              <a:rPr lang="en-US" sz="2800" dirty="0" err="1" smtClean="0">
                <a:latin typeface="Adobe Caslon Pro" panose="0205050205050A020403" pitchFamily="18" charset="0"/>
              </a:rPr>
              <a:t>Mirai</a:t>
            </a:r>
            <a:r>
              <a:rPr lang="en-US" sz="2800" dirty="0" smtClean="0">
                <a:latin typeface="Adobe Caslon Pro" panose="0205050205050A020403" pitchFamily="18" charset="0"/>
              </a:rPr>
              <a:t> </a:t>
            </a:r>
            <a:r>
              <a:rPr lang="en-US" sz="2800" dirty="0" err="1" smtClean="0">
                <a:latin typeface="Adobe Caslon Pro" panose="0205050205050A020403" pitchFamily="18" charset="0"/>
              </a:rPr>
              <a:t>Fukuin</a:t>
            </a:r>
            <a:endParaRPr lang="en-US" sz="2800" dirty="0" smtClean="0">
              <a:latin typeface="Adobe Caslon Pro" panose="0205050205050A020403" pitchFamily="18" charset="0"/>
            </a:endParaRPr>
          </a:p>
          <a:p>
            <a:endParaRPr lang="en-US" dirty="0" smtClean="0">
              <a:latin typeface="Adobe Caslon Pro" panose="0205050205050A020403" pitchFamily="18" charset="0"/>
            </a:endParaRPr>
          </a:p>
          <a:p>
            <a:r>
              <a:rPr lang="en-US" dirty="0" smtClean="0">
                <a:latin typeface="Adobe Caslon Pro" panose="0205050205050A020403" pitchFamily="18" charset="0"/>
              </a:rPr>
              <a:t>Collection of seemingly independent stories featuring </a:t>
            </a:r>
            <a:r>
              <a:rPr lang="en-US" dirty="0" err="1" smtClean="0">
                <a:latin typeface="Adobe Caslon Pro" panose="0205050205050A020403" pitchFamily="18" charset="0"/>
              </a:rPr>
              <a:t>Ryougi</a:t>
            </a:r>
            <a:r>
              <a:rPr lang="en-US" dirty="0" smtClean="0">
                <a:latin typeface="Adobe Caslon Pro" panose="0205050205050A020403" pitchFamily="18" charset="0"/>
              </a:rPr>
              <a:t> Shiki, a trained assassin and detective assistant</a:t>
            </a:r>
          </a:p>
        </p:txBody>
      </p:sp>
      <p:pic>
        <p:nvPicPr>
          <p:cNvPr id="74754" name="Picture 2" descr="http://tsukikan.com/sites/default/files/tm/images/kara1_douji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7197" y="457996"/>
            <a:ext cx="2270133" cy="3683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756" name="Picture 4" descr="https://www.mangaupdates.com/image/i754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0434" y="3185160"/>
            <a:ext cx="2373352" cy="3509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042784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6637" y="777130"/>
            <a:ext cx="9144000" cy="2387600"/>
          </a:xfrm>
        </p:spPr>
        <p:txBody>
          <a:bodyPr/>
          <a:lstStyle/>
          <a:p>
            <a:r>
              <a:rPr lang="en-US" dirty="0" smtClean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dobe Caslon Pro" panose="0205050205050A020403" pitchFamily="18" charset="0"/>
              </a:rPr>
              <a:t>UNLIMITED TYPE-MOON WORKS</a:t>
            </a:r>
            <a:endParaRPr lang="en-US" dirty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Adobe Caslon Pro" panose="0205050205050A020403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65137" y="4180542"/>
            <a:ext cx="8448338" cy="1529794"/>
          </a:xfrm>
          <a:effectLst>
            <a:outerShdw blurRad="50800" dist="25400" dir="5400000" algn="t" rotWithShape="0">
              <a:schemeClr val="bg1"/>
            </a:outerShdw>
          </a:effectLst>
        </p:spPr>
        <p:txBody>
          <a:bodyPr>
            <a:normAutofit/>
          </a:bodyPr>
          <a:lstStyle/>
          <a:p>
            <a:r>
              <a:rPr lang="en-US" sz="4000" dirty="0" smtClean="0">
                <a:latin typeface="Adobe Caslon Pro" panose="0205050205050A020403" pitchFamily="18" charset="0"/>
              </a:rPr>
              <a:t>Sakura-con 2015</a:t>
            </a:r>
          </a:p>
          <a:p>
            <a:r>
              <a:rPr lang="en-US" sz="4000" dirty="0" smtClean="0">
                <a:latin typeface="Adobe Caslon Pro" panose="0205050205050A020403" pitchFamily="18" charset="0"/>
              </a:rPr>
              <a:t>Presented by Keripo</a:t>
            </a:r>
          </a:p>
        </p:txBody>
      </p:sp>
    </p:spTree>
    <p:extLst>
      <p:ext uri="{BB962C8B-B14F-4D97-AF65-F5344CB8AC3E}">
        <p14:creationId xmlns:p14="http://schemas.microsoft.com/office/powerpoint/2010/main" val="290950483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08991" y="290480"/>
            <a:ext cx="10515600" cy="1325563"/>
          </a:xfrm>
        </p:spPr>
        <p:txBody>
          <a:bodyPr/>
          <a:lstStyle/>
          <a:p>
            <a:r>
              <a:rPr lang="en-US" dirty="0" smtClean="0">
                <a:latin typeface="Adobe Caslon Pro" panose="0205050205050A020403" pitchFamily="18" charset="0"/>
              </a:rPr>
              <a:t>Kara no </a:t>
            </a:r>
            <a:r>
              <a:rPr lang="en-US" dirty="0" err="1" smtClean="0">
                <a:latin typeface="Adobe Caslon Pro" panose="0205050205050A020403" pitchFamily="18" charset="0"/>
              </a:rPr>
              <a:t>Kyoukai</a:t>
            </a:r>
            <a:r>
              <a:rPr lang="en-US" dirty="0" smtClean="0">
                <a:latin typeface="Adobe Caslon Pro" panose="0205050205050A020403" pitchFamily="18" charset="0"/>
              </a:rPr>
              <a:t> Films</a:t>
            </a:r>
            <a:endParaRPr lang="en-US" dirty="0">
              <a:latin typeface="Adobe Caslon Pro" panose="0205050205050A020403" pitchFamily="18" charset="0"/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08991" y="1399040"/>
            <a:ext cx="10515600" cy="4351338"/>
          </a:xfrm>
        </p:spPr>
        <p:txBody>
          <a:bodyPr>
            <a:noAutofit/>
          </a:bodyPr>
          <a:lstStyle/>
          <a:p>
            <a:r>
              <a:rPr lang="en-US" dirty="0" smtClean="0">
                <a:latin typeface="Adobe Caslon Pro" panose="0205050205050A020403" pitchFamily="18" charset="0"/>
              </a:rPr>
              <a:t>Movie adaptation by </a:t>
            </a:r>
            <a:r>
              <a:rPr lang="en-US" dirty="0" err="1" smtClean="0">
                <a:latin typeface="Adobe Caslon Pro" panose="0205050205050A020403" pitchFamily="18" charset="0"/>
              </a:rPr>
              <a:t>ufotable</a:t>
            </a:r>
            <a:endParaRPr lang="en-US" dirty="0" smtClean="0">
              <a:latin typeface="Adobe Caslon Pro" panose="0205050205050A020403" pitchFamily="18" charset="0"/>
            </a:endParaRPr>
          </a:p>
          <a:p>
            <a:pPr lvl="1"/>
            <a:r>
              <a:rPr lang="en-US" dirty="0" smtClean="0">
                <a:latin typeface="Adobe Caslon Pro" panose="0205050205050A020403" pitchFamily="18" charset="0"/>
              </a:rPr>
              <a:t>2007 Dec: Overlooking View</a:t>
            </a:r>
          </a:p>
          <a:p>
            <a:pPr lvl="1"/>
            <a:r>
              <a:rPr lang="en-US" dirty="0" smtClean="0">
                <a:latin typeface="Adobe Caslon Pro" panose="0205050205050A020403" pitchFamily="18" charset="0"/>
              </a:rPr>
              <a:t>2007 Dec: A Study in Murder – Part 1</a:t>
            </a:r>
          </a:p>
          <a:p>
            <a:pPr lvl="1"/>
            <a:r>
              <a:rPr lang="en-US" dirty="0" smtClean="0">
                <a:latin typeface="Adobe Caslon Pro" panose="0205050205050A020403" pitchFamily="18" charset="0"/>
              </a:rPr>
              <a:t>2008 Jan: Remaining Sense of Pain</a:t>
            </a:r>
          </a:p>
          <a:p>
            <a:pPr lvl="1"/>
            <a:r>
              <a:rPr lang="en-US" dirty="0" smtClean="0">
                <a:latin typeface="Adobe Caslon Pro" panose="0205050205050A020403" pitchFamily="18" charset="0"/>
              </a:rPr>
              <a:t>2008 May: The Hollow Shrine</a:t>
            </a:r>
          </a:p>
          <a:p>
            <a:pPr lvl="1"/>
            <a:r>
              <a:rPr lang="en-US" dirty="0" smtClean="0">
                <a:latin typeface="Adobe Caslon Pro" panose="0205050205050A020403" pitchFamily="18" charset="0"/>
              </a:rPr>
              <a:t>2008 Aug: Paradox Spiral</a:t>
            </a:r>
          </a:p>
          <a:p>
            <a:pPr lvl="1"/>
            <a:r>
              <a:rPr lang="en-US" dirty="0" smtClean="0">
                <a:latin typeface="Adobe Caslon Pro" panose="0205050205050A020403" pitchFamily="18" charset="0"/>
              </a:rPr>
              <a:t>2008 Dec: Oblivion Recording</a:t>
            </a:r>
          </a:p>
          <a:p>
            <a:pPr lvl="1"/>
            <a:r>
              <a:rPr lang="en-US" dirty="0" smtClean="0">
                <a:latin typeface="Adobe Caslon Pro" panose="0205050205050A020403" pitchFamily="18" charset="0"/>
              </a:rPr>
              <a:t>2009 Mar: Gate of Seventh Heaven</a:t>
            </a:r>
          </a:p>
          <a:p>
            <a:pPr lvl="1"/>
            <a:r>
              <a:rPr lang="en-US" dirty="0" smtClean="0">
                <a:latin typeface="Adobe Caslon Pro" panose="0205050205050A020403" pitchFamily="18" charset="0"/>
              </a:rPr>
              <a:t>2009 Aug: A Study in Murder – Part 2</a:t>
            </a:r>
          </a:p>
          <a:p>
            <a:pPr lvl="1"/>
            <a:r>
              <a:rPr lang="en-US" dirty="0" smtClean="0">
                <a:latin typeface="Adobe Caslon Pro" panose="0205050205050A020403" pitchFamily="18" charset="0"/>
              </a:rPr>
              <a:t>2011 Feb: Epilogue (OVA)</a:t>
            </a:r>
          </a:p>
          <a:p>
            <a:pPr lvl="1"/>
            <a:r>
              <a:rPr lang="en-US" dirty="0" smtClean="0">
                <a:latin typeface="Adobe Caslon Pro" panose="0205050205050A020403" pitchFamily="18" charset="0"/>
              </a:rPr>
              <a:t>2013 Sept: Future Gospel</a:t>
            </a:r>
            <a:r>
              <a:rPr lang="en-US" dirty="0">
                <a:latin typeface="Adobe Caslon Pro" panose="0205050205050A020403" pitchFamily="18" charset="0"/>
              </a:rPr>
              <a:t> </a:t>
            </a:r>
            <a:r>
              <a:rPr lang="en-US" dirty="0" smtClean="0">
                <a:latin typeface="Adobe Caslon Pro" panose="0205050205050A020403" pitchFamily="18" charset="0"/>
              </a:rPr>
              <a:t>+ Extra Chorus</a:t>
            </a:r>
          </a:p>
          <a:p>
            <a:r>
              <a:rPr lang="en-US" dirty="0" smtClean="0">
                <a:latin typeface="Adobe Caslon Pro" panose="0205050205050A020403" pitchFamily="18" charset="0"/>
              </a:rPr>
              <a:t>Extremely popular, </a:t>
            </a:r>
            <a:r>
              <a:rPr lang="en-US" dirty="0" err="1" smtClean="0">
                <a:latin typeface="Adobe Caslon Pro" panose="0205050205050A020403" pitchFamily="18" charset="0"/>
              </a:rPr>
              <a:t>ufotable’s</a:t>
            </a:r>
            <a:r>
              <a:rPr lang="en-US" dirty="0" smtClean="0">
                <a:latin typeface="Adobe Caslon Pro" panose="0205050205050A020403" pitchFamily="18" charset="0"/>
              </a:rPr>
              <a:t> rise to fame</a:t>
            </a:r>
          </a:p>
        </p:txBody>
      </p:sp>
      <p:pic>
        <p:nvPicPr>
          <p:cNvPr id="75778" name="Picture 2" descr="http://img.batoto.net/forums/uploads/5f2e640ac78fb99f0a1571c451ad62e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4806" y="679108"/>
            <a:ext cx="4095750" cy="5791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439802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5430417" y="2804611"/>
            <a:ext cx="6301274" cy="12637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dobe Caslon Pro" panose="0205050205050A020403" pitchFamily="18" charset="0"/>
              </a:rPr>
              <a:t>FATE/STAY NIGHT</a:t>
            </a:r>
            <a:endParaRPr lang="en-US" dirty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Adobe Caslon Pro" panose="0205050205050A020403" pitchFamily="18" charset="0"/>
            </a:endParaRP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44724220"/>
              </p:ext>
            </p:extLst>
          </p:nvPr>
        </p:nvGraphicFramePr>
        <p:xfrm>
          <a:off x="0" y="0"/>
          <a:ext cx="4581331" cy="68730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670" r:id="rId4" imgW="12698280" imgH="19047600" progId="">
                  <p:embed/>
                </p:oleObj>
              </mc:Choice>
              <mc:Fallback>
                <p:oleObj r:id="rId4" imgW="12698280" imgH="1904760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4581331" cy="687300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2113960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08991" y="290480"/>
            <a:ext cx="10515600" cy="1325563"/>
          </a:xfrm>
        </p:spPr>
        <p:txBody>
          <a:bodyPr/>
          <a:lstStyle/>
          <a:p>
            <a:r>
              <a:rPr lang="en-US" dirty="0" smtClean="0">
                <a:latin typeface="Adobe Caslon Pro" panose="0205050205050A020403" pitchFamily="18" charset="0"/>
              </a:rPr>
              <a:t>Fate/stay night</a:t>
            </a:r>
            <a:endParaRPr lang="en-US" dirty="0">
              <a:latin typeface="Adobe Caslon Pro" panose="0205050205050A020403" pitchFamily="18" charset="0"/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08991" y="1413328"/>
            <a:ext cx="7708467" cy="4351338"/>
          </a:xfrm>
        </p:spPr>
        <p:txBody>
          <a:bodyPr>
            <a:noAutofit/>
          </a:bodyPr>
          <a:lstStyle/>
          <a:p>
            <a:r>
              <a:rPr lang="en-US" dirty="0" smtClean="0">
                <a:latin typeface="Adobe Caslon Pro" panose="0205050205050A020403" pitchFamily="18" charset="0"/>
              </a:rPr>
              <a:t>18+ commercial visual novel</a:t>
            </a:r>
          </a:p>
          <a:p>
            <a:pPr lvl="1"/>
            <a:r>
              <a:rPr lang="en-US" sz="2800" dirty="0" smtClean="0">
                <a:latin typeface="Adobe Caslon Pro" panose="0205050205050A020403" pitchFamily="18" charset="0"/>
              </a:rPr>
              <a:t>2003 Jan: Trial Edition</a:t>
            </a:r>
          </a:p>
          <a:p>
            <a:pPr lvl="1"/>
            <a:r>
              <a:rPr lang="en-US" sz="2800" dirty="0" smtClean="0">
                <a:latin typeface="Adobe Caslon Pro" panose="0205050205050A020403" pitchFamily="18" charset="0"/>
              </a:rPr>
              <a:t>2004 Jan: First Press Limited Edition</a:t>
            </a:r>
          </a:p>
          <a:p>
            <a:pPr lvl="1"/>
            <a:r>
              <a:rPr lang="en-US" sz="2800" dirty="0" smtClean="0">
                <a:latin typeface="Adobe Caslon Pro" panose="0205050205050A020403" pitchFamily="18" charset="0"/>
              </a:rPr>
              <a:t>2004 Mar: Regular Edition</a:t>
            </a:r>
          </a:p>
          <a:p>
            <a:pPr lvl="1"/>
            <a:r>
              <a:rPr lang="en-US" sz="2800" dirty="0" smtClean="0">
                <a:latin typeface="Adobe Caslon Pro" panose="0205050205050A020403" pitchFamily="18" charset="0"/>
              </a:rPr>
              <a:t>2006 Mar: DVD Edition</a:t>
            </a:r>
          </a:p>
          <a:p>
            <a:pPr marL="457200" lvl="1" indent="0">
              <a:buNone/>
            </a:pPr>
            <a:endParaRPr lang="en-US" sz="2800" dirty="0" smtClean="0">
              <a:latin typeface="Adobe Caslon Pro" panose="0205050205050A020403" pitchFamily="18" charset="0"/>
            </a:endParaRPr>
          </a:p>
          <a:p>
            <a:r>
              <a:rPr lang="en-US" dirty="0" smtClean="0">
                <a:latin typeface="Adobe Caslon Pro" panose="0205050205050A020403" pitchFamily="18" charset="0"/>
              </a:rPr>
              <a:t>Story of </a:t>
            </a:r>
            <a:r>
              <a:rPr lang="en-US" dirty="0" err="1" smtClean="0">
                <a:latin typeface="Adobe Caslon Pro" panose="0205050205050A020403" pitchFamily="18" charset="0"/>
              </a:rPr>
              <a:t>Emiya</a:t>
            </a:r>
            <a:r>
              <a:rPr lang="en-US" dirty="0" smtClean="0">
                <a:latin typeface="Adobe Caslon Pro" panose="0205050205050A020403" pitchFamily="18" charset="0"/>
              </a:rPr>
              <a:t> </a:t>
            </a:r>
            <a:r>
              <a:rPr lang="en-US" dirty="0" err="1" smtClean="0">
                <a:latin typeface="Adobe Caslon Pro" panose="0205050205050A020403" pitchFamily="18" charset="0"/>
              </a:rPr>
              <a:t>Shirou</a:t>
            </a:r>
            <a:r>
              <a:rPr lang="en-US" dirty="0" smtClean="0">
                <a:latin typeface="Adobe Caslon Pro" panose="0205050205050A020403" pitchFamily="18" charset="0"/>
              </a:rPr>
              <a:t>, ordinary </a:t>
            </a:r>
            <a:r>
              <a:rPr lang="en-US" dirty="0" err="1" smtClean="0">
                <a:latin typeface="Adobe Caslon Pro" panose="0205050205050A020403" pitchFamily="18" charset="0"/>
              </a:rPr>
              <a:t>highschool</a:t>
            </a:r>
            <a:r>
              <a:rPr lang="en-US" dirty="0" smtClean="0">
                <a:latin typeface="Adobe Caslon Pro" panose="0205050205050A020403" pitchFamily="18" charset="0"/>
              </a:rPr>
              <a:t> student who is suddenly thrown into the Holy Grail War and forced to fight alongside his servant, Saber</a:t>
            </a:r>
          </a:p>
        </p:txBody>
      </p:sp>
      <p:pic>
        <p:nvPicPr>
          <p:cNvPr id="77828" name="Picture 4" descr="http://i1308.photobucket.com/albums/s612/takemikazuchi2/fsnvn00_zps3f35b28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7458" y="1227526"/>
            <a:ext cx="3732352" cy="4537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58155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08991" y="290480"/>
            <a:ext cx="10515600" cy="1325563"/>
          </a:xfrm>
        </p:spPr>
        <p:txBody>
          <a:bodyPr/>
          <a:lstStyle/>
          <a:p>
            <a:r>
              <a:rPr lang="en-US" dirty="0" smtClean="0">
                <a:latin typeface="Adobe Caslon Pro" panose="0205050205050A020403" pitchFamily="18" charset="0"/>
              </a:rPr>
              <a:t>Fate/stay night cont.</a:t>
            </a:r>
            <a:endParaRPr lang="en-US" dirty="0">
              <a:latin typeface="Adobe Caslon Pro" panose="0205050205050A020403" pitchFamily="18" charset="0"/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08991" y="1519933"/>
            <a:ext cx="6469418" cy="4351338"/>
          </a:xfrm>
        </p:spPr>
        <p:txBody>
          <a:bodyPr>
            <a:noAutofit/>
          </a:bodyPr>
          <a:lstStyle/>
          <a:p>
            <a:r>
              <a:rPr lang="en-US" dirty="0" smtClean="0">
                <a:latin typeface="Adobe Caslon Pro" panose="0205050205050A020403" pitchFamily="18" charset="0"/>
              </a:rPr>
              <a:t>3 routes:</a:t>
            </a:r>
          </a:p>
          <a:p>
            <a:pPr lvl="1"/>
            <a:r>
              <a:rPr lang="en-US" sz="2800" dirty="0" smtClean="0">
                <a:latin typeface="Adobe Caslon Pro" panose="0205050205050A020403" pitchFamily="18" charset="0"/>
              </a:rPr>
              <a:t>Fate: Saber (his Servant)</a:t>
            </a:r>
          </a:p>
          <a:p>
            <a:pPr lvl="1"/>
            <a:r>
              <a:rPr lang="en-US" sz="2800" dirty="0" smtClean="0">
                <a:latin typeface="Adobe Caslon Pro" panose="0205050205050A020403" pitchFamily="18" charset="0"/>
              </a:rPr>
              <a:t>Unlimited Blade Works: </a:t>
            </a:r>
            <a:r>
              <a:rPr lang="en-US" sz="2800" dirty="0" err="1" smtClean="0">
                <a:latin typeface="Adobe Caslon Pro" panose="0205050205050A020403" pitchFamily="18" charset="0"/>
              </a:rPr>
              <a:t>Tohsaka</a:t>
            </a:r>
            <a:r>
              <a:rPr lang="en-US" sz="2800" dirty="0" smtClean="0">
                <a:latin typeface="Adobe Caslon Pro" panose="0205050205050A020403" pitchFamily="18" charset="0"/>
              </a:rPr>
              <a:t> </a:t>
            </a:r>
            <a:r>
              <a:rPr lang="en-US" sz="2800" dirty="0" err="1" smtClean="0">
                <a:latin typeface="Adobe Caslon Pro" panose="0205050205050A020403" pitchFamily="18" charset="0"/>
              </a:rPr>
              <a:t>Rin</a:t>
            </a:r>
            <a:r>
              <a:rPr lang="en-US" sz="2800" dirty="0" smtClean="0">
                <a:latin typeface="Adobe Caslon Pro" panose="0205050205050A020403" pitchFamily="18" charset="0"/>
              </a:rPr>
              <a:t> (classmate)</a:t>
            </a:r>
          </a:p>
          <a:p>
            <a:pPr lvl="1"/>
            <a:r>
              <a:rPr lang="en-US" sz="2800" dirty="0" smtClean="0">
                <a:latin typeface="Adobe Caslon Pro" panose="0205050205050A020403" pitchFamily="18" charset="0"/>
              </a:rPr>
              <a:t>Heaven’s Feel: </a:t>
            </a:r>
            <a:r>
              <a:rPr lang="en-US" sz="2800" dirty="0" err="1" smtClean="0">
                <a:latin typeface="Adobe Caslon Pro" panose="0205050205050A020403" pitchFamily="18" charset="0"/>
              </a:rPr>
              <a:t>Matou</a:t>
            </a:r>
            <a:r>
              <a:rPr lang="en-US" sz="2800" dirty="0" smtClean="0">
                <a:latin typeface="Adobe Caslon Pro" panose="0205050205050A020403" pitchFamily="18" charset="0"/>
              </a:rPr>
              <a:t> Sakura (underclassman)</a:t>
            </a:r>
          </a:p>
          <a:p>
            <a:pPr marL="457200" lvl="1" indent="0">
              <a:buNone/>
            </a:pPr>
            <a:endParaRPr lang="en-US" sz="2800" dirty="0" smtClean="0">
              <a:latin typeface="Adobe Caslon Pro" panose="0205050205050A020403" pitchFamily="18" charset="0"/>
            </a:endParaRPr>
          </a:p>
          <a:p>
            <a:r>
              <a:rPr lang="en-US" dirty="0" smtClean="0">
                <a:latin typeface="Adobe Caslon Pro" panose="0205050205050A020403" pitchFamily="18" charset="0"/>
              </a:rPr>
              <a:t>Higher quality production than </a:t>
            </a:r>
            <a:r>
              <a:rPr lang="en-US" dirty="0" err="1" smtClean="0">
                <a:latin typeface="Adobe Caslon Pro" panose="0205050205050A020403" pitchFamily="18" charset="0"/>
              </a:rPr>
              <a:t>Tsukihime</a:t>
            </a:r>
            <a:endParaRPr lang="en-US" dirty="0" smtClean="0">
              <a:latin typeface="Adobe Caslon Pro" panose="0205050205050A020403" pitchFamily="18" charset="0"/>
            </a:endParaRPr>
          </a:p>
          <a:p>
            <a:r>
              <a:rPr lang="en-US" dirty="0" smtClean="0">
                <a:latin typeface="Adobe Caslon Pro" panose="0205050205050A020403" pitchFamily="18" charset="0"/>
              </a:rPr>
              <a:t>Extremely popular, bestseller</a:t>
            </a:r>
          </a:p>
        </p:txBody>
      </p:sp>
      <p:pic>
        <p:nvPicPr>
          <p:cNvPr id="82946" name="Picture 2" descr="http://i44.tinypic.com/118eg3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5213" y="290480"/>
            <a:ext cx="4203344" cy="3161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948" name="Picture 4" descr="http://img1.ak.crunchyroll.com/i/spire2/8bd5bfd2534cab7230c55c22c682b41e1344605412_ful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258" y="3586163"/>
            <a:ext cx="4937254" cy="280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363869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08991" y="290480"/>
            <a:ext cx="10515600" cy="1325563"/>
          </a:xfrm>
        </p:spPr>
        <p:txBody>
          <a:bodyPr/>
          <a:lstStyle/>
          <a:p>
            <a:r>
              <a:rPr lang="en-US" dirty="0" smtClean="0">
                <a:latin typeface="Adobe Caslon Pro" panose="0205050205050A020403" pitchFamily="18" charset="0"/>
              </a:rPr>
              <a:t>Fate/stay night [</a:t>
            </a:r>
            <a:r>
              <a:rPr lang="en-US" dirty="0" err="1" smtClean="0">
                <a:latin typeface="Adobe Caslon Pro" panose="0205050205050A020403" pitchFamily="18" charset="0"/>
              </a:rPr>
              <a:t>Realta</a:t>
            </a:r>
            <a:r>
              <a:rPr lang="en-US" dirty="0" smtClean="0">
                <a:latin typeface="Adobe Caslon Pro" panose="0205050205050A020403" pitchFamily="18" charset="0"/>
              </a:rPr>
              <a:t> </a:t>
            </a:r>
            <a:r>
              <a:rPr lang="en-US" dirty="0" err="1" smtClean="0">
                <a:latin typeface="Adobe Caslon Pro" panose="0205050205050A020403" pitchFamily="18" charset="0"/>
              </a:rPr>
              <a:t>Nua</a:t>
            </a:r>
            <a:r>
              <a:rPr lang="en-US" dirty="0" smtClean="0">
                <a:latin typeface="Adobe Caslon Pro" panose="0205050205050A020403" pitchFamily="18" charset="0"/>
              </a:rPr>
              <a:t>]</a:t>
            </a:r>
            <a:endParaRPr lang="en-US" dirty="0">
              <a:latin typeface="Adobe Caslon Pro" panose="0205050205050A020403" pitchFamily="18" charset="0"/>
            </a:endParaRPr>
          </a:p>
        </p:txBody>
      </p:sp>
      <p:pic>
        <p:nvPicPr>
          <p:cNvPr id="78850" name="Picture 2" descr="https://annesanimeblog.files.wordpress.com/2012/08/931605_73057_fron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2615" y="290480"/>
            <a:ext cx="2662401" cy="3781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852" name="Picture 4" descr="http://img1.ak.crunchyroll.com/i/spire3/11b757828ad0f4eb271a08597a089d091351608616_ful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4555" y="3001038"/>
            <a:ext cx="2773870" cy="3556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408991" y="1413327"/>
            <a:ext cx="7349122" cy="52439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latin typeface="Adobe Caslon Pro" panose="0205050205050A020403" pitchFamily="18" charset="0"/>
              </a:rPr>
              <a:t>Non-adult version</a:t>
            </a:r>
          </a:p>
          <a:p>
            <a:pPr lvl="1"/>
            <a:r>
              <a:rPr lang="en-US" sz="2800" dirty="0" smtClean="0">
                <a:latin typeface="Adobe Caslon Pro" panose="0205050205050A020403" pitchFamily="18" charset="0"/>
              </a:rPr>
              <a:t>2007 Apr: PS2</a:t>
            </a:r>
            <a:r>
              <a:rPr lang="en-US" sz="2800" dirty="0">
                <a:latin typeface="Adobe Caslon Pro" panose="0205050205050A020403" pitchFamily="18" charset="0"/>
              </a:rPr>
              <a:t> </a:t>
            </a:r>
            <a:r>
              <a:rPr lang="en-US" sz="2800" dirty="0" smtClean="0">
                <a:latin typeface="Adobe Caslon Pro" panose="0205050205050A020403" pitchFamily="18" charset="0"/>
              </a:rPr>
              <a:t>version</a:t>
            </a:r>
          </a:p>
          <a:p>
            <a:pPr lvl="1"/>
            <a:r>
              <a:rPr lang="en-US" sz="2800" dirty="0" smtClean="0">
                <a:latin typeface="Adobe Caslon Pro" panose="0205050205050A020403" pitchFamily="18" charset="0"/>
              </a:rPr>
              <a:t>2011 Dec: PC version: Fate</a:t>
            </a:r>
          </a:p>
          <a:p>
            <a:pPr lvl="1"/>
            <a:r>
              <a:rPr lang="en-US" sz="2800" dirty="0" smtClean="0">
                <a:latin typeface="Adobe Caslon Pro" panose="0205050205050A020403" pitchFamily="18" charset="0"/>
              </a:rPr>
              <a:t>2012 Jan: PC version: UBW</a:t>
            </a:r>
          </a:p>
          <a:p>
            <a:pPr lvl="1"/>
            <a:r>
              <a:rPr lang="en-US" sz="2800" dirty="0" smtClean="0">
                <a:latin typeface="Adobe Caslon Pro" panose="0205050205050A020403" pitchFamily="18" charset="0"/>
              </a:rPr>
              <a:t>2012 Feb: PC version: Heaven’s Feel</a:t>
            </a:r>
          </a:p>
          <a:p>
            <a:pPr lvl="1"/>
            <a:r>
              <a:rPr lang="en-US" sz="2800" dirty="0" smtClean="0">
                <a:latin typeface="Adobe Caslon Pro" panose="0205050205050A020403" pitchFamily="18" charset="0"/>
              </a:rPr>
              <a:t>2014 Sept: </a:t>
            </a:r>
            <a:r>
              <a:rPr lang="en-US" sz="2800" dirty="0" err="1" smtClean="0">
                <a:latin typeface="Adobe Caslon Pro" panose="0205050205050A020403" pitchFamily="18" charset="0"/>
              </a:rPr>
              <a:t>PSVita</a:t>
            </a:r>
            <a:r>
              <a:rPr lang="en-US" sz="2800" dirty="0">
                <a:latin typeface="Adobe Caslon Pro" panose="0205050205050A020403" pitchFamily="18" charset="0"/>
              </a:rPr>
              <a:t> </a:t>
            </a:r>
            <a:r>
              <a:rPr lang="en-US" sz="2800" dirty="0" smtClean="0">
                <a:latin typeface="Adobe Caslon Pro" panose="0205050205050A020403" pitchFamily="18" charset="0"/>
              </a:rPr>
              <a:t>version</a:t>
            </a:r>
          </a:p>
          <a:p>
            <a:r>
              <a:rPr lang="en-US" dirty="0" smtClean="0">
                <a:latin typeface="Adobe Caslon Pro" panose="0205050205050A020403" pitchFamily="18" charset="0"/>
              </a:rPr>
              <a:t>Voice-overs and animated OP</a:t>
            </a:r>
          </a:p>
        </p:txBody>
      </p:sp>
    </p:spTree>
    <p:extLst>
      <p:ext uri="{BB962C8B-B14F-4D97-AF65-F5344CB8AC3E}">
        <p14:creationId xmlns:p14="http://schemas.microsoft.com/office/powerpoint/2010/main" val="397378046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08991" y="290480"/>
            <a:ext cx="10515600" cy="1325563"/>
          </a:xfrm>
        </p:spPr>
        <p:txBody>
          <a:bodyPr/>
          <a:lstStyle/>
          <a:p>
            <a:r>
              <a:rPr lang="en-US" dirty="0" smtClean="0">
                <a:latin typeface="Adobe Caslon Pro" panose="0205050205050A020403" pitchFamily="18" charset="0"/>
              </a:rPr>
              <a:t>Fate/stay night </a:t>
            </a:r>
            <a:r>
              <a:rPr lang="en-US" dirty="0" err="1" smtClean="0">
                <a:latin typeface="Adobe Caslon Pro" panose="0205050205050A020403" pitchFamily="18" charset="0"/>
              </a:rPr>
              <a:t>Animes</a:t>
            </a:r>
            <a:endParaRPr lang="en-US" dirty="0">
              <a:latin typeface="Adobe Caslon Pro" panose="0205050205050A020403" pitchFamily="18" charset="0"/>
            </a:endParaRPr>
          </a:p>
        </p:txBody>
      </p:sp>
      <p:pic>
        <p:nvPicPr>
          <p:cNvPr id="6" name="Picture 2" descr="http://www.afachan.asia/wp-content/uploads/2014/09/ufotable-fate-stay-night-key-visual-ver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2325" y="2856087"/>
            <a:ext cx="2687298" cy="3798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874" name="Picture 2" descr="http://media.animevice.com/uploads/3/33062/590362-as_fate_stay_nigh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9775" y="290480"/>
            <a:ext cx="2556199" cy="3619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669703" y="1617598"/>
            <a:ext cx="7777747" cy="52439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 smtClean="0">
                <a:latin typeface="Adobe Caslon Pro" panose="0205050205050A020403" pitchFamily="18" charset="0"/>
              </a:rPr>
              <a:t>Multiple anime adaptations!</a:t>
            </a:r>
          </a:p>
          <a:p>
            <a:r>
              <a:rPr lang="en-US" sz="3200" dirty="0" smtClean="0">
                <a:latin typeface="Adobe Caslon Pro" panose="0205050205050A020403" pitchFamily="18" charset="0"/>
              </a:rPr>
              <a:t>2006: Fate (TV) by Studio </a:t>
            </a:r>
            <a:r>
              <a:rPr lang="en-US" sz="3200" dirty="0" err="1" smtClean="0">
                <a:latin typeface="Adobe Caslon Pro" panose="0205050205050A020403" pitchFamily="18" charset="0"/>
              </a:rPr>
              <a:t>Deen</a:t>
            </a:r>
            <a:endParaRPr lang="en-US" sz="3200" dirty="0" smtClean="0">
              <a:latin typeface="Adobe Caslon Pro" panose="0205050205050A020403" pitchFamily="18" charset="0"/>
            </a:endParaRPr>
          </a:p>
          <a:p>
            <a:r>
              <a:rPr lang="en-US" altLang="zh-CN" sz="3200" dirty="0" smtClean="0">
                <a:latin typeface="Adobe Caslon Pro" panose="0205050205050A020403" pitchFamily="18" charset="0"/>
              </a:rPr>
              <a:t>2010: UBW (movie) by Studio </a:t>
            </a:r>
            <a:r>
              <a:rPr lang="en-US" altLang="zh-CN" sz="3200" dirty="0" err="1" smtClean="0">
                <a:latin typeface="Adobe Caslon Pro" panose="0205050205050A020403" pitchFamily="18" charset="0"/>
              </a:rPr>
              <a:t>Deen</a:t>
            </a:r>
            <a:endParaRPr lang="en-US" altLang="zh-CN" sz="3200" dirty="0" smtClean="0">
              <a:latin typeface="Adobe Caslon Pro" panose="0205050205050A020403" pitchFamily="18" charset="0"/>
            </a:endParaRPr>
          </a:p>
          <a:p>
            <a:pPr marL="0" indent="0">
              <a:buNone/>
            </a:pPr>
            <a:endParaRPr lang="en-US" altLang="zh-CN" sz="3200" dirty="0" smtClean="0">
              <a:latin typeface="Adobe Caslon Pro" panose="0205050205050A020403" pitchFamily="18" charset="0"/>
            </a:endParaRPr>
          </a:p>
          <a:p>
            <a:r>
              <a:rPr lang="en-US" altLang="zh-CN" sz="3200" dirty="0" smtClean="0">
                <a:latin typeface="Adobe Caslon Pro" panose="0205050205050A020403" pitchFamily="18" charset="0"/>
              </a:rPr>
              <a:t>2014: UBW (TV) by </a:t>
            </a:r>
            <a:r>
              <a:rPr lang="en-US" altLang="zh-CN" sz="3200" dirty="0" err="1" smtClean="0">
                <a:latin typeface="Adobe Caslon Pro" panose="0205050205050A020403" pitchFamily="18" charset="0"/>
              </a:rPr>
              <a:t>ufotable</a:t>
            </a:r>
            <a:endParaRPr lang="en-US" altLang="zh-CN" sz="3200" dirty="0" smtClean="0">
              <a:latin typeface="Adobe Caslon Pro" panose="0205050205050A020403" pitchFamily="18" charset="0"/>
            </a:endParaRPr>
          </a:p>
          <a:p>
            <a:r>
              <a:rPr lang="en-US" altLang="zh-CN" sz="3200" dirty="0" smtClean="0">
                <a:latin typeface="Adobe Caslon Pro" panose="0205050205050A020403" pitchFamily="18" charset="0"/>
              </a:rPr>
              <a:t>2016?: Heaven’s Feel (movie) by </a:t>
            </a:r>
            <a:r>
              <a:rPr lang="en-US" altLang="zh-CN" sz="3200" dirty="0" err="1" smtClean="0">
                <a:latin typeface="Adobe Caslon Pro" panose="0205050205050A020403" pitchFamily="18" charset="0"/>
              </a:rPr>
              <a:t>ufotable</a:t>
            </a:r>
            <a:endParaRPr lang="en-US" altLang="zh-CN" sz="3200" dirty="0" smtClean="0">
              <a:latin typeface="Adobe Caslon Pro" panose="0205050205050A020403" pitchFamily="18" charset="0"/>
            </a:endParaRPr>
          </a:p>
          <a:p>
            <a:pPr marL="0" indent="0">
              <a:buNone/>
            </a:pPr>
            <a:endParaRPr lang="en-US" altLang="zh-CN" sz="3200" dirty="0" smtClean="0">
              <a:latin typeface="Adobe Caslon Pro" panose="0205050205050A0204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972290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5365102" y="2798030"/>
            <a:ext cx="6301274" cy="12637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dobe Caslon Pro" panose="0205050205050A020403" pitchFamily="18" charset="0"/>
              </a:rPr>
              <a:t>FATE/HOLLOW ATARAXIA</a:t>
            </a:r>
            <a:endParaRPr lang="en-US" dirty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Adobe Caslon Pro" panose="0205050205050A020403" pitchFamily="18" charset="0"/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62979129"/>
              </p:ext>
            </p:extLst>
          </p:nvPr>
        </p:nvGraphicFramePr>
        <p:xfrm>
          <a:off x="0" y="0"/>
          <a:ext cx="4721290" cy="68598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120" r:id="rId4" imgW="12926880" imgH="18780840" progId="">
                  <p:embed/>
                </p:oleObj>
              </mc:Choice>
              <mc:Fallback>
                <p:oleObj r:id="rId4" imgW="12926880" imgH="1878084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4721290" cy="68598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1314187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08991" y="290480"/>
            <a:ext cx="10515600" cy="1325563"/>
          </a:xfrm>
        </p:spPr>
        <p:txBody>
          <a:bodyPr/>
          <a:lstStyle/>
          <a:p>
            <a:r>
              <a:rPr lang="en-US" dirty="0" smtClean="0">
                <a:latin typeface="Adobe Caslon Pro" panose="0205050205050A020403" pitchFamily="18" charset="0"/>
              </a:rPr>
              <a:t>Fate/hollow </a:t>
            </a:r>
            <a:r>
              <a:rPr lang="en-US" dirty="0" err="1" smtClean="0">
                <a:latin typeface="Adobe Caslon Pro" panose="0205050205050A020403" pitchFamily="18" charset="0"/>
              </a:rPr>
              <a:t>ataraxia</a:t>
            </a:r>
            <a:endParaRPr lang="en-US" dirty="0">
              <a:latin typeface="Adobe Caslon Pro" panose="0205050205050A020403" pitchFamily="18" charset="0"/>
            </a:endParaRPr>
          </a:p>
        </p:txBody>
      </p:sp>
      <p:pic>
        <p:nvPicPr>
          <p:cNvPr id="83970" name="Picture 2" descr="http://static.giantbomb.com/uploads/original/0/1679/1372810-hollow_ataraxia_specia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4960" y="290480"/>
            <a:ext cx="3051986" cy="3731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408992" y="1413328"/>
            <a:ext cx="7291972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latin typeface="Adobe Caslon Pro" panose="0205050205050A020403" pitchFamily="18" charset="0"/>
              </a:rPr>
              <a:t>18+ sequel to Fate/stay night</a:t>
            </a:r>
          </a:p>
          <a:p>
            <a:pPr lvl="1"/>
            <a:r>
              <a:rPr lang="en-US" sz="2800" dirty="0" smtClean="0">
                <a:latin typeface="Adobe Caslon Pro" panose="0205050205050A020403" pitchFamily="18" charset="0"/>
              </a:rPr>
              <a:t>2005 Oct: First Press Edition</a:t>
            </a:r>
          </a:p>
          <a:p>
            <a:pPr lvl="1"/>
            <a:r>
              <a:rPr lang="en-US" sz="2800" dirty="0" smtClean="0">
                <a:latin typeface="Adobe Caslon Pro" panose="0205050205050A020403" pitchFamily="18" charset="0"/>
              </a:rPr>
              <a:t>2005 Dec: Regular Edition</a:t>
            </a:r>
          </a:p>
          <a:p>
            <a:pPr lvl="1"/>
            <a:r>
              <a:rPr lang="en-US" sz="2800" dirty="0" smtClean="0">
                <a:latin typeface="Adobe Caslon Pro" panose="0205050205050A020403" pitchFamily="18" charset="0"/>
              </a:rPr>
              <a:t>2014 Jan: F/SN + F/HA Box Set</a:t>
            </a:r>
          </a:p>
          <a:p>
            <a:pPr lvl="1"/>
            <a:r>
              <a:rPr lang="en-US" sz="2800" dirty="0">
                <a:latin typeface="Adobe Caslon Pro" panose="0205050205050A020403" pitchFamily="18" charset="0"/>
              </a:rPr>
              <a:t>2014 Nov: </a:t>
            </a:r>
            <a:r>
              <a:rPr lang="en-US" sz="2800" dirty="0" err="1">
                <a:latin typeface="Adobe Caslon Pro" panose="0205050205050A020403" pitchFamily="18" charset="0"/>
              </a:rPr>
              <a:t>PSVita</a:t>
            </a:r>
            <a:r>
              <a:rPr lang="en-US" sz="2800" dirty="0">
                <a:latin typeface="Adobe Caslon Pro" panose="0205050205050A020403" pitchFamily="18" charset="0"/>
              </a:rPr>
              <a:t> </a:t>
            </a:r>
            <a:r>
              <a:rPr lang="en-US" sz="2800" dirty="0" smtClean="0">
                <a:latin typeface="Adobe Caslon Pro" panose="0205050205050A020403" pitchFamily="18" charset="0"/>
              </a:rPr>
              <a:t>version</a:t>
            </a:r>
          </a:p>
          <a:p>
            <a:pPr marL="457200" lvl="1" indent="0">
              <a:buNone/>
            </a:pPr>
            <a:endParaRPr lang="en-US" sz="2800" dirty="0" smtClean="0">
              <a:latin typeface="Adobe Caslon Pro" panose="0205050205050A020403" pitchFamily="18" charset="0"/>
            </a:endParaRPr>
          </a:p>
          <a:p>
            <a:r>
              <a:rPr lang="en-US" dirty="0" smtClean="0">
                <a:latin typeface="Adobe Caslon Pro" panose="0205050205050A020403" pitchFamily="18" charset="0"/>
              </a:rPr>
              <a:t>Multiple side stories and mini-games, based half a year after F/SN, with some new characters</a:t>
            </a:r>
          </a:p>
        </p:txBody>
      </p:sp>
      <p:pic>
        <p:nvPicPr>
          <p:cNvPr id="5" name="Picture 2" descr="Fate/Hollow Ataraxia - PSVita Game - Visual Novel - Regular Edition (Kadokawa Games, Type Moon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5581" y="2988090"/>
            <a:ext cx="3000375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79002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5122506" y="2797110"/>
            <a:ext cx="6301274" cy="12637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dobe Caslon Pro" panose="0205050205050A020403" pitchFamily="18" charset="0"/>
              </a:rPr>
              <a:t>FATE/ZERO</a:t>
            </a:r>
            <a:endParaRPr lang="en-US" dirty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Adobe Caslon Pro" panose="0205050205050A020403" pitchFamily="18" charset="0"/>
            </a:endParaRPr>
          </a:p>
        </p:txBody>
      </p:sp>
      <p:pic>
        <p:nvPicPr>
          <p:cNvPr id="88066" name="Picture 2" descr="http://download.minitokyo.net/Fate.Zero.60040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82203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632011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08991" y="290480"/>
            <a:ext cx="10515600" cy="1325563"/>
          </a:xfrm>
        </p:spPr>
        <p:txBody>
          <a:bodyPr/>
          <a:lstStyle/>
          <a:p>
            <a:r>
              <a:rPr lang="en-US" dirty="0" smtClean="0">
                <a:latin typeface="Adobe Caslon Pro" panose="0205050205050A020403" pitchFamily="18" charset="0"/>
              </a:rPr>
              <a:t>Fate/zero</a:t>
            </a:r>
            <a:endParaRPr lang="en-US" dirty="0">
              <a:latin typeface="Adobe Caslon Pro" panose="0205050205050A020403" pitchFamily="18" charset="0"/>
            </a:endParaRPr>
          </a:p>
        </p:txBody>
      </p:sp>
      <p:pic>
        <p:nvPicPr>
          <p:cNvPr id="87042" name="Picture 2" descr="Fatezero cove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0728" y="290480"/>
            <a:ext cx="2725928" cy="3816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670551" y="1616043"/>
            <a:ext cx="7299644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latin typeface="Adobe Caslon Pro" panose="0205050205050A020403" pitchFamily="18" charset="0"/>
              </a:rPr>
              <a:t>Light novel written by Gen </a:t>
            </a:r>
            <a:r>
              <a:rPr lang="en-US" dirty="0" err="1" smtClean="0">
                <a:latin typeface="Adobe Caslon Pro" panose="0205050205050A020403" pitchFamily="18" charset="0"/>
              </a:rPr>
              <a:t>Urobuchi</a:t>
            </a:r>
            <a:endParaRPr lang="en-US" dirty="0" smtClean="0">
              <a:latin typeface="Adobe Caslon Pro" panose="0205050205050A020403" pitchFamily="18" charset="0"/>
            </a:endParaRPr>
          </a:p>
          <a:p>
            <a:pPr lvl="1"/>
            <a:r>
              <a:rPr lang="en-US" sz="2800" dirty="0" smtClean="0">
                <a:latin typeface="Adobe Caslon Pro" panose="0205050205050A020403" pitchFamily="18" charset="0"/>
              </a:rPr>
              <a:t>2006 C71: Vol 1</a:t>
            </a:r>
          </a:p>
          <a:p>
            <a:pPr lvl="1"/>
            <a:r>
              <a:rPr lang="en-US" sz="2800" dirty="0" smtClean="0">
                <a:latin typeface="Adobe Caslon Pro" panose="0205050205050A020403" pitchFamily="18" charset="0"/>
              </a:rPr>
              <a:t>2007 Mar: Vol 2</a:t>
            </a:r>
          </a:p>
          <a:p>
            <a:pPr lvl="1"/>
            <a:r>
              <a:rPr lang="en-US" sz="2800" dirty="0" smtClean="0">
                <a:latin typeface="Adobe Caslon Pro" panose="0205050205050A020403" pitchFamily="18" charset="0"/>
              </a:rPr>
              <a:t>2007 Jul: Vol 3</a:t>
            </a:r>
          </a:p>
          <a:p>
            <a:pPr lvl="1"/>
            <a:r>
              <a:rPr lang="en-US" sz="2800" dirty="0" smtClean="0">
                <a:latin typeface="Adobe Caslon Pro" panose="0205050205050A020403" pitchFamily="18" charset="0"/>
              </a:rPr>
              <a:t>2007 C73: Vol 4</a:t>
            </a:r>
          </a:p>
          <a:p>
            <a:pPr marL="457200" lvl="1" indent="0">
              <a:buNone/>
            </a:pPr>
            <a:endParaRPr lang="en-US" sz="2800" dirty="0" smtClean="0">
              <a:latin typeface="Adobe Caslon Pro" panose="0205050205050A020403" pitchFamily="18" charset="0"/>
            </a:endParaRPr>
          </a:p>
          <a:p>
            <a:r>
              <a:rPr lang="en-US" dirty="0" smtClean="0">
                <a:latin typeface="Adobe Caslon Pro" panose="0205050205050A020403" pitchFamily="18" charset="0"/>
              </a:rPr>
              <a:t>Story of the 4</a:t>
            </a:r>
            <a:r>
              <a:rPr lang="en-US" baseline="30000" dirty="0" smtClean="0">
                <a:latin typeface="Adobe Caslon Pro" panose="0205050205050A020403" pitchFamily="18" charset="0"/>
              </a:rPr>
              <a:t>th</a:t>
            </a:r>
            <a:r>
              <a:rPr lang="en-US" dirty="0" smtClean="0">
                <a:latin typeface="Adobe Caslon Pro" panose="0205050205050A020403" pitchFamily="18" charset="0"/>
              </a:rPr>
              <a:t> Holy Grail War, 10 years prior to Fate/stay night</a:t>
            </a:r>
          </a:p>
          <a:p>
            <a:r>
              <a:rPr lang="en-US" dirty="0">
                <a:latin typeface="Adobe Caslon Pro" panose="0205050205050A020403" pitchFamily="18" charset="0"/>
              </a:rPr>
              <a:t>2011-2012: Anime adaptation by </a:t>
            </a:r>
            <a:r>
              <a:rPr lang="en-US" dirty="0" err="1">
                <a:latin typeface="Adobe Caslon Pro" panose="0205050205050A020403" pitchFamily="18" charset="0"/>
              </a:rPr>
              <a:t>ufotable</a:t>
            </a:r>
            <a:endParaRPr lang="en-US" dirty="0">
              <a:latin typeface="Adobe Caslon Pro" panose="0205050205050A020403" pitchFamily="18" charset="0"/>
            </a:endParaRPr>
          </a:p>
          <a:p>
            <a:endParaRPr lang="en-US" dirty="0" smtClean="0">
              <a:latin typeface="Adobe Caslon Pro" panose="0205050205050A020403" pitchFamily="18" charset="0"/>
            </a:endParaRPr>
          </a:p>
        </p:txBody>
      </p:sp>
      <p:pic>
        <p:nvPicPr>
          <p:cNvPr id="5" name="Picture 2" descr="Tags: Anime, TYPE-MOON, ufotable, Fate/zero, Fate/Zero Animation Visual Guide I, Tohsaka Tokiomi, Assassin (Fate/zero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7368" y="2862485"/>
            <a:ext cx="2646511" cy="3718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592922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8991" y="290480"/>
            <a:ext cx="10515600" cy="1325563"/>
          </a:xfrm>
        </p:spPr>
        <p:txBody>
          <a:bodyPr/>
          <a:lstStyle/>
          <a:p>
            <a:r>
              <a:rPr lang="en-US" dirty="0" smtClean="0">
                <a:latin typeface="Adobe Caslon Pro" panose="0205050205050A020403" pitchFamily="18" charset="0"/>
              </a:rPr>
              <a:t>This Is (Not) A Rant</a:t>
            </a:r>
            <a:endParaRPr lang="en-US" dirty="0">
              <a:latin typeface="Adobe Caslon Pro" panose="0205050205050A020403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7929" y="1466108"/>
            <a:ext cx="10515600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dirty="0" smtClean="0">
                <a:latin typeface="Adobe Caslon Pro" panose="0205050205050A020403" pitchFamily="18" charset="0"/>
              </a:rPr>
              <a:t>This panel will NOT cover:</a:t>
            </a:r>
          </a:p>
          <a:p>
            <a:pPr lvl="1"/>
            <a:r>
              <a:rPr lang="en-US" sz="2800" strike="sngStrike" dirty="0" smtClean="0">
                <a:latin typeface="Adobe Caslon Pro" panose="0205050205050A020403" pitchFamily="18" charset="0"/>
              </a:rPr>
              <a:t>Saber’s true identity</a:t>
            </a:r>
          </a:p>
          <a:p>
            <a:pPr lvl="1"/>
            <a:r>
              <a:rPr lang="en-US" sz="2800" strike="sngStrike" dirty="0" smtClean="0">
                <a:latin typeface="Adobe Caslon Pro" panose="0205050205050A020403" pitchFamily="18" charset="0"/>
              </a:rPr>
              <a:t>Why </a:t>
            </a:r>
            <a:r>
              <a:rPr lang="en-US" sz="2800" strike="sngStrike" dirty="0" err="1" smtClean="0">
                <a:latin typeface="Adobe Caslon Pro" panose="0205050205050A020403" pitchFamily="18" charset="0"/>
              </a:rPr>
              <a:t>Arcueid</a:t>
            </a:r>
            <a:r>
              <a:rPr lang="en-US" sz="2800" strike="sngStrike" dirty="0" smtClean="0">
                <a:latin typeface="Adobe Caslon Pro" panose="0205050205050A020403" pitchFamily="18" charset="0"/>
              </a:rPr>
              <a:t> is </a:t>
            </a:r>
            <a:r>
              <a:rPr lang="en-US" sz="2800" strike="sngStrike" dirty="0" err="1" smtClean="0">
                <a:latin typeface="Adobe Caslon Pro" panose="0205050205050A020403" pitchFamily="18" charset="0"/>
              </a:rPr>
              <a:t>mai</a:t>
            </a:r>
            <a:r>
              <a:rPr lang="en-US" sz="2800" strike="sngStrike" dirty="0" smtClean="0">
                <a:latin typeface="Adobe Caslon Pro" panose="0205050205050A020403" pitchFamily="18" charset="0"/>
              </a:rPr>
              <a:t> </a:t>
            </a:r>
            <a:r>
              <a:rPr lang="en-US" sz="2800" strike="sngStrike" dirty="0" err="1" smtClean="0">
                <a:latin typeface="Adobe Caslon Pro" panose="0205050205050A020403" pitchFamily="18" charset="0"/>
              </a:rPr>
              <a:t>waifu</a:t>
            </a:r>
            <a:endParaRPr lang="en-US" sz="2800" strike="sngStrike" dirty="0" smtClean="0">
              <a:latin typeface="Adobe Caslon Pro" panose="0205050205050A020403" pitchFamily="18" charset="0"/>
            </a:endParaRPr>
          </a:p>
          <a:p>
            <a:pPr lvl="1"/>
            <a:r>
              <a:rPr lang="en-US" sz="2800" strike="sngStrike" dirty="0">
                <a:latin typeface="Adobe Caslon Pro" panose="0205050205050A020403" pitchFamily="18" charset="0"/>
              </a:rPr>
              <a:t>Holy Grail War, </a:t>
            </a:r>
            <a:r>
              <a:rPr lang="en-US" sz="2800" strike="sngStrike" dirty="0" err="1" smtClean="0">
                <a:latin typeface="Adobe Caslon Pro" panose="0205050205050A020403" pitchFamily="18" charset="0"/>
              </a:rPr>
              <a:t>Mana</a:t>
            </a:r>
            <a:r>
              <a:rPr lang="en-US" sz="2800" strike="sngStrike" dirty="0" smtClean="0">
                <a:latin typeface="Adobe Caslon Pro" panose="0205050205050A020403" pitchFamily="18" charset="0"/>
              </a:rPr>
              <a:t> Transfer, etc.</a:t>
            </a:r>
          </a:p>
          <a:p>
            <a:pPr lvl="1"/>
            <a:r>
              <a:rPr lang="en-US" sz="2800" strike="sngStrike" dirty="0" smtClean="0">
                <a:latin typeface="Adobe Caslon Pro" panose="0205050205050A020403" pitchFamily="18" charset="0"/>
              </a:rPr>
              <a:t>A meme is fine too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4157" y="3824298"/>
            <a:ext cx="5083144" cy="2564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09300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5197151" y="2797110"/>
            <a:ext cx="6301274" cy="12637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dobe Caslon Pro" panose="0205050205050A020403" pitchFamily="18" charset="0"/>
              </a:rPr>
              <a:t>FATE/PROTOTYPE</a:t>
            </a:r>
            <a:endParaRPr lang="en-US" dirty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Adobe Caslon Pro" panose="0205050205050A020403" pitchFamily="18" charset="0"/>
            </a:endParaRP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97054016"/>
              </p:ext>
            </p:extLst>
          </p:nvPr>
        </p:nvGraphicFramePr>
        <p:xfrm>
          <a:off x="0" y="0"/>
          <a:ext cx="4806428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145" r:id="rId4" imgW="10920600" imgH="15580800" progId="">
                  <p:embed/>
                </p:oleObj>
              </mc:Choice>
              <mc:Fallback>
                <p:oleObj r:id="rId4" imgW="10920600" imgH="1558080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4806428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3177930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08991" y="290480"/>
            <a:ext cx="10515600" cy="1325563"/>
          </a:xfrm>
        </p:spPr>
        <p:txBody>
          <a:bodyPr/>
          <a:lstStyle/>
          <a:p>
            <a:r>
              <a:rPr lang="en-US" dirty="0" smtClean="0">
                <a:latin typeface="Adobe Caslon Pro" panose="0205050205050A020403" pitchFamily="18" charset="0"/>
              </a:rPr>
              <a:t>Fate/prototype</a:t>
            </a:r>
            <a:endParaRPr lang="en-US" dirty="0">
              <a:latin typeface="Adobe Caslon Pro" panose="0205050205050A020403" pitchFamily="18" charset="0"/>
            </a:endParaRP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05467384"/>
              </p:ext>
            </p:extLst>
          </p:nvPr>
        </p:nvGraphicFramePr>
        <p:xfrm>
          <a:off x="8325853" y="844581"/>
          <a:ext cx="3322928" cy="4861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320" r:id="rId4" imgW="11111040" imgH="16253640" progId="">
                  <p:embed/>
                </p:oleObj>
              </mc:Choice>
              <mc:Fallback>
                <p:oleObj r:id="rId4" imgW="11111040" imgH="1625364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325853" y="844581"/>
                        <a:ext cx="3322928" cy="48611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Content Placeholder 2"/>
          <p:cNvSpPr txBox="1">
            <a:spLocks/>
          </p:cNvSpPr>
          <p:nvPr/>
        </p:nvSpPr>
        <p:spPr>
          <a:xfrm>
            <a:off x="753412" y="1974014"/>
            <a:ext cx="7071044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latin typeface="Adobe Caslon Pro" panose="0205050205050A020403" pitchFamily="18" charset="0"/>
              </a:rPr>
              <a:t>12-minute OVA by </a:t>
            </a:r>
            <a:r>
              <a:rPr lang="en-US" dirty="0" err="1" smtClean="0">
                <a:latin typeface="Adobe Caslon Pro" panose="0205050205050A020403" pitchFamily="18" charset="0"/>
              </a:rPr>
              <a:t>Lerche</a:t>
            </a:r>
            <a:r>
              <a:rPr lang="en-US" dirty="0" smtClean="0">
                <a:latin typeface="Adobe Caslon Pro" panose="0205050205050A020403" pitchFamily="18" charset="0"/>
              </a:rPr>
              <a:t> in 2011</a:t>
            </a:r>
          </a:p>
          <a:p>
            <a:r>
              <a:rPr lang="en-US" dirty="0" err="1" smtClean="0">
                <a:latin typeface="Adobe Caslon Pro" panose="0205050205050A020403" pitchFamily="18" charset="0"/>
              </a:rPr>
              <a:t>Nasu’s</a:t>
            </a:r>
            <a:r>
              <a:rPr lang="en-US" dirty="0" smtClean="0">
                <a:latin typeface="Adobe Caslon Pro" panose="0205050205050A020403" pitchFamily="18" charset="0"/>
              </a:rPr>
              <a:t> original Fate storyline, taking place 8 years after 4</a:t>
            </a:r>
            <a:r>
              <a:rPr lang="en-US" baseline="30000" dirty="0" smtClean="0">
                <a:latin typeface="Adobe Caslon Pro" panose="0205050205050A020403" pitchFamily="18" charset="0"/>
              </a:rPr>
              <a:t>th</a:t>
            </a:r>
            <a:r>
              <a:rPr lang="en-US" dirty="0" smtClean="0">
                <a:latin typeface="Adobe Caslon Pro" panose="0205050205050A020403" pitchFamily="18" charset="0"/>
              </a:rPr>
              <a:t> Holy Grail War</a:t>
            </a:r>
          </a:p>
          <a:p>
            <a:r>
              <a:rPr lang="en-US" dirty="0" smtClean="0">
                <a:latin typeface="Adobe Caslon Pro" panose="0205050205050A020403" pitchFamily="18" charset="0"/>
              </a:rPr>
              <a:t>Female </a:t>
            </a:r>
            <a:r>
              <a:rPr lang="en-US" dirty="0" err="1" smtClean="0">
                <a:latin typeface="Adobe Caslon Pro" panose="0205050205050A020403" pitchFamily="18" charset="0"/>
              </a:rPr>
              <a:t>Ayaka</a:t>
            </a:r>
            <a:r>
              <a:rPr lang="en-US" dirty="0" smtClean="0">
                <a:latin typeface="Adobe Caslon Pro" panose="0205050205050A020403" pitchFamily="18" charset="0"/>
              </a:rPr>
              <a:t> </a:t>
            </a:r>
            <a:r>
              <a:rPr lang="en-US" dirty="0" err="1" smtClean="0">
                <a:latin typeface="Adobe Caslon Pro" panose="0205050205050A020403" pitchFamily="18" charset="0"/>
              </a:rPr>
              <a:t>Sajyou</a:t>
            </a:r>
            <a:r>
              <a:rPr lang="en-US" dirty="0" smtClean="0">
                <a:latin typeface="Adobe Caslon Pro" panose="0205050205050A020403" pitchFamily="18" charset="0"/>
              </a:rPr>
              <a:t> with male Saber</a:t>
            </a:r>
            <a:endParaRPr lang="en-US" dirty="0">
              <a:latin typeface="Adobe Caslon Pro" panose="0205050205050A0204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079216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5652370" y="2797110"/>
            <a:ext cx="6301274" cy="12637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dobe Caslon Pro" panose="0205050205050A020403" pitchFamily="18" charset="0"/>
              </a:rPr>
              <a:t>WITCH ON THE HOLY NIGHT</a:t>
            </a:r>
            <a:endParaRPr lang="en-US" dirty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Adobe Caslon Pro" panose="0205050205050A020403" pitchFamily="18" charset="0"/>
            </a:endParaRPr>
          </a:p>
        </p:txBody>
      </p:sp>
      <p:pic>
        <p:nvPicPr>
          <p:cNvPr id="101378" name="Picture 2" descr="http://en.tsundora.com/image/2014/07/mahou_tsukai_no_yoru_1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84408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574122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08991" y="290480"/>
            <a:ext cx="10515600" cy="1325563"/>
          </a:xfrm>
        </p:spPr>
        <p:txBody>
          <a:bodyPr/>
          <a:lstStyle/>
          <a:p>
            <a:r>
              <a:rPr lang="en-US" dirty="0" err="1" smtClean="0">
                <a:latin typeface="Adobe Caslon Pro" panose="0205050205050A020403" pitchFamily="18" charset="0"/>
              </a:rPr>
              <a:t>Mahou</a:t>
            </a:r>
            <a:r>
              <a:rPr lang="en-US" dirty="0" smtClean="0">
                <a:latin typeface="Adobe Caslon Pro" panose="0205050205050A020403" pitchFamily="18" charset="0"/>
              </a:rPr>
              <a:t> </a:t>
            </a:r>
            <a:r>
              <a:rPr lang="en-US" dirty="0" err="1" smtClean="0">
                <a:latin typeface="Adobe Caslon Pro" panose="0205050205050A020403" pitchFamily="18" charset="0"/>
              </a:rPr>
              <a:t>Tsukai</a:t>
            </a:r>
            <a:r>
              <a:rPr lang="en-US" dirty="0" smtClean="0">
                <a:latin typeface="Adobe Caslon Pro" panose="0205050205050A020403" pitchFamily="18" charset="0"/>
              </a:rPr>
              <a:t> no </a:t>
            </a:r>
            <a:r>
              <a:rPr lang="en-US" dirty="0" err="1" smtClean="0">
                <a:latin typeface="Adobe Caslon Pro" panose="0205050205050A020403" pitchFamily="18" charset="0"/>
              </a:rPr>
              <a:t>Yoru</a:t>
            </a:r>
            <a:endParaRPr lang="en-US" dirty="0">
              <a:latin typeface="Adobe Caslon Pro" panose="0205050205050A020403" pitchFamily="18" charset="0"/>
            </a:endParaRPr>
          </a:p>
        </p:txBody>
      </p:sp>
      <p:pic>
        <p:nvPicPr>
          <p:cNvPr id="6" name="Picture 2" descr="http://upload.wikimedia.org/wikipedia/zh/4/47/%E9%AD%94%E6%B3%95%E4%BD%BF%E3%81%84%E3%81%AE%E5%A4%9C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3839" y="1083791"/>
            <a:ext cx="4006864" cy="4861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408992" y="1413327"/>
            <a:ext cx="7606296" cy="481100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 smtClean="0">
                <a:latin typeface="Adobe Caslon Pro" panose="0205050205050A020403" pitchFamily="18" charset="0"/>
              </a:rPr>
              <a:t>All-ages visual novel</a:t>
            </a:r>
          </a:p>
          <a:p>
            <a:pPr lvl="1"/>
            <a:r>
              <a:rPr lang="en-US" dirty="0" smtClean="0">
                <a:latin typeface="Adobe Caslon Pro" panose="0205050205050A020403" pitchFamily="18" charset="0"/>
              </a:rPr>
              <a:t>2008 Apr: Announcement</a:t>
            </a:r>
          </a:p>
          <a:p>
            <a:pPr lvl="1"/>
            <a:r>
              <a:rPr lang="en-US" dirty="0" smtClean="0">
                <a:latin typeface="Adobe Caslon Pro" panose="0205050205050A020403" pitchFamily="18" charset="0"/>
              </a:rPr>
              <a:t>2009 Aug: Delayed </a:t>
            </a:r>
            <a:r>
              <a:rPr lang="en-US" dirty="0" err="1" smtClean="0">
                <a:latin typeface="Adobe Caslon Pro" panose="0205050205050A020403" pitchFamily="18" charset="0"/>
              </a:rPr>
              <a:t>til</a:t>
            </a:r>
            <a:r>
              <a:rPr lang="en-US" dirty="0" smtClean="0">
                <a:latin typeface="Adobe Caslon Pro" panose="0205050205050A020403" pitchFamily="18" charset="0"/>
              </a:rPr>
              <a:t> 2010</a:t>
            </a:r>
          </a:p>
          <a:p>
            <a:pPr lvl="1"/>
            <a:r>
              <a:rPr lang="en-US" dirty="0" smtClean="0">
                <a:latin typeface="Adobe Caslon Pro" panose="0205050205050A020403" pitchFamily="18" charset="0"/>
              </a:rPr>
              <a:t>2010 Sept: Delayed </a:t>
            </a:r>
            <a:r>
              <a:rPr lang="en-US" dirty="0" err="1" smtClean="0">
                <a:latin typeface="Adobe Caslon Pro" panose="0205050205050A020403" pitchFamily="18" charset="0"/>
              </a:rPr>
              <a:t>til</a:t>
            </a:r>
            <a:r>
              <a:rPr lang="en-US" dirty="0" smtClean="0">
                <a:latin typeface="Adobe Caslon Pro" panose="0205050205050A020403" pitchFamily="18" charset="0"/>
              </a:rPr>
              <a:t> 2011</a:t>
            </a:r>
          </a:p>
          <a:p>
            <a:pPr lvl="1"/>
            <a:r>
              <a:rPr lang="en-US" dirty="0" smtClean="0">
                <a:latin typeface="Adobe Caslon Pro" panose="0205050205050A020403" pitchFamily="18" charset="0"/>
              </a:rPr>
              <a:t>2011 Dec: Trial Edition</a:t>
            </a:r>
          </a:p>
          <a:p>
            <a:pPr lvl="1"/>
            <a:r>
              <a:rPr lang="en-US" dirty="0" smtClean="0">
                <a:latin typeface="Adobe Caslon Pro" panose="0205050205050A020403" pitchFamily="18" charset="0"/>
              </a:rPr>
              <a:t>2012 Jan Trial Edition 2</a:t>
            </a:r>
          </a:p>
          <a:p>
            <a:pPr lvl="1"/>
            <a:r>
              <a:rPr lang="en-US" dirty="0" smtClean="0">
                <a:latin typeface="Adobe Caslon Pro" panose="0205050205050A020403" pitchFamily="18" charset="0"/>
              </a:rPr>
              <a:t>2012 Apr: First Press Edition</a:t>
            </a:r>
          </a:p>
          <a:p>
            <a:pPr lvl="1"/>
            <a:r>
              <a:rPr lang="en-US" dirty="0" smtClean="0">
                <a:latin typeface="Adobe Caslon Pro" panose="0205050205050A020403" pitchFamily="18" charset="0"/>
              </a:rPr>
              <a:t>2012 </a:t>
            </a:r>
            <a:r>
              <a:rPr lang="en-US" dirty="0" err="1" smtClean="0">
                <a:latin typeface="Adobe Caslon Pro" panose="0205050205050A020403" pitchFamily="18" charset="0"/>
              </a:rPr>
              <a:t>Aug:Regular</a:t>
            </a:r>
            <a:r>
              <a:rPr lang="en-US" dirty="0" smtClean="0">
                <a:latin typeface="Adobe Caslon Pro" panose="0205050205050A020403" pitchFamily="18" charset="0"/>
              </a:rPr>
              <a:t> Edition</a:t>
            </a:r>
          </a:p>
          <a:p>
            <a:pPr marL="457200" lvl="1" indent="0">
              <a:buNone/>
            </a:pPr>
            <a:endParaRPr lang="en-US" sz="2800" dirty="0" smtClean="0">
              <a:latin typeface="Adobe Caslon Pro" panose="0205050205050A020403" pitchFamily="18" charset="0"/>
            </a:endParaRPr>
          </a:p>
          <a:p>
            <a:r>
              <a:rPr lang="en-US" dirty="0" smtClean="0">
                <a:latin typeface="Adobe Caslon Pro" panose="0205050205050A020403" pitchFamily="18" charset="0"/>
              </a:rPr>
              <a:t>Originally written in 1996 but never published </a:t>
            </a:r>
            <a:r>
              <a:rPr lang="en-US" dirty="0" err="1" smtClean="0">
                <a:latin typeface="Adobe Caslon Pro" panose="0205050205050A020403" pitchFamily="18" charset="0"/>
              </a:rPr>
              <a:t>til</a:t>
            </a:r>
            <a:r>
              <a:rPr lang="en-US" dirty="0" smtClean="0">
                <a:latin typeface="Adobe Caslon Pro" panose="0205050205050A020403" pitchFamily="18" charset="0"/>
              </a:rPr>
              <a:t> 2012</a:t>
            </a:r>
          </a:p>
        </p:txBody>
      </p:sp>
    </p:spTree>
    <p:extLst>
      <p:ext uri="{BB962C8B-B14F-4D97-AF65-F5344CB8AC3E}">
        <p14:creationId xmlns:p14="http://schemas.microsoft.com/office/powerpoint/2010/main" val="41403978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08991" y="290480"/>
            <a:ext cx="10515600" cy="1325563"/>
          </a:xfrm>
        </p:spPr>
        <p:txBody>
          <a:bodyPr/>
          <a:lstStyle/>
          <a:p>
            <a:r>
              <a:rPr lang="en-US" dirty="0" err="1" smtClean="0">
                <a:latin typeface="Adobe Caslon Pro" panose="0205050205050A020403" pitchFamily="18" charset="0"/>
              </a:rPr>
              <a:t>Mahou</a:t>
            </a:r>
            <a:r>
              <a:rPr lang="en-US" dirty="0" smtClean="0">
                <a:latin typeface="Adobe Caslon Pro" panose="0205050205050A020403" pitchFamily="18" charset="0"/>
              </a:rPr>
              <a:t> </a:t>
            </a:r>
            <a:r>
              <a:rPr lang="en-US" dirty="0" err="1" smtClean="0">
                <a:latin typeface="Adobe Caslon Pro" panose="0205050205050A020403" pitchFamily="18" charset="0"/>
              </a:rPr>
              <a:t>Tsukai</a:t>
            </a:r>
            <a:r>
              <a:rPr lang="en-US" dirty="0" smtClean="0">
                <a:latin typeface="Adobe Caslon Pro" panose="0205050205050A020403" pitchFamily="18" charset="0"/>
              </a:rPr>
              <a:t> no </a:t>
            </a:r>
            <a:r>
              <a:rPr lang="en-US" dirty="0" err="1" smtClean="0">
                <a:latin typeface="Adobe Caslon Pro" panose="0205050205050A020403" pitchFamily="18" charset="0"/>
              </a:rPr>
              <a:t>Yoru</a:t>
            </a:r>
            <a:endParaRPr lang="en-US" dirty="0">
              <a:latin typeface="Adobe Caslon Pro" panose="0205050205050A020403" pitchFamily="18" charset="0"/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08991" y="1621979"/>
            <a:ext cx="7391984" cy="4351338"/>
          </a:xfrm>
        </p:spPr>
        <p:txBody>
          <a:bodyPr>
            <a:noAutofit/>
          </a:bodyPr>
          <a:lstStyle/>
          <a:p>
            <a:r>
              <a:rPr lang="en-US" dirty="0" smtClean="0">
                <a:latin typeface="Adobe Caslon Pro" panose="0205050205050A020403" pitchFamily="18" charset="0"/>
              </a:rPr>
              <a:t>Story of </a:t>
            </a:r>
            <a:r>
              <a:rPr lang="en-US" dirty="0" err="1" smtClean="0">
                <a:latin typeface="Adobe Caslon Pro" panose="0205050205050A020403" pitchFamily="18" charset="0"/>
              </a:rPr>
              <a:t>Aoko</a:t>
            </a:r>
            <a:r>
              <a:rPr lang="en-US" dirty="0" smtClean="0">
                <a:latin typeface="Adobe Caslon Pro" panose="0205050205050A020403" pitchFamily="18" charset="0"/>
              </a:rPr>
              <a:t> </a:t>
            </a:r>
            <a:r>
              <a:rPr lang="en-US" dirty="0" err="1" smtClean="0">
                <a:latin typeface="Adobe Caslon Pro" panose="0205050205050A020403" pitchFamily="18" charset="0"/>
              </a:rPr>
              <a:t>Aozaki</a:t>
            </a:r>
            <a:r>
              <a:rPr lang="en-US" dirty="0" smtClean="0">
                <a:latin typeface="Adobe Caslon Pro" panose="0205050205050A020403" pitchFamily="18" charset="0"/>
              </a:rPr>
              <a:t>, a </a:t>
            </a:r>
            <a:r>
              <a:rPr lang="en-US" dirty="0" err="1" smtClean="0">
                <a:latin typeface="Adobe Caslon Pro" panose="0205050205050A020403" pitchFamily="18" charset="0"/>
              </a:rPr>
              <a:t>highschooler</a:t>
            </a:r>
            <a:r>
              <a:rPr lang="en-US" dirty="0" smtClean="0">
                <a:latin typeface="Adobe Caslon Pro" panose="0205050205050A020403" pitchFamily="18" charset="0"/>
              </a:rPr>
              <a:t>, Alice </a:t>
            </a:r>
            <a:r>
              <a:rPr lang="en-US" dirty="0" err="1" smtClean="0">
                <a:latin typeface="Adobe Caslon Pro" panose="0205050205050A020403" pitchFamily="18" charset="0"/>
              </a:rPr>
              <a:t>Kuonji</a:t>
            </a:r>
            <a:r>
              <a:rPr lang="en-US" dirty="0" smtClean="0">
                <a:latin typeface="Adobe Caslon Pro" panose="0205050205050A020403" pitchFamily="18" charset="0"/>
              </a:rPr>
              <a:t>, a young witch, and </a:t>
            </a:r>
            <a:r>
              <a:rPr lang="en-US" dirty="0" err="1" smtClean="0">
                <a:latin typeface="Adobe Caslon Pro" panose="0205050205050A020403" pitchFamily="18" charset="0"/>
              </a:rPr>
              <a:t>Soujurou</a:t>
            </a:r>
            <a:r>
              <a:rPr lang="en-US" dirty="0" smtClean="0">
                <a:latin typeface="Adobe Caslon Pro" panose="0205050205050A020403" pitchFamily="18" charset="0"/>
              </a:rPr>
              <a:t> </a:t>
            </a:r>
            <a:r>
              <a:rPr lang="en-US" dirty="0" err="1" smtClean="0">
                <a:latin typeface="Adobe Caslon Pro" panose="0205050205050A020403" pitchFamily="18" charset="0"/>
              </a:rPr>
              <a:t>Shizuki</a:t>
            </a:r>
            <a:r>
              <a:rPr lang="en-US" dirty="0" smtClean="0">
                <a:latin typeface="Adobe Caslon Pro" panose="0205050205050A020403" pitchFamily="18" charset="0"/>
              </a:rPr>
              <a:t>, a classmate from the </a:t>
            </a:r>
            <a:r>
              <a:rPr lang="en-US" dirty="0" err="1" smtClean="0">
                <a:latin typeface="Adobe Caslon Pro" panose="0205050205050A020403" pitchFamily="18" charset="0"/>
              </a:rPr>
              <a:t>rurals</a:t>
            </a:r>
            <a:r>
              <a:rPr lang="en-US" dirty="0" smtClean="0">
                <a:latin typeface="Adobe Caslon Pro" panose="0205050205050A020403" pitchFamily="18" charset="0"/>
              </a:rPr>
              <a:t>, living together in a mansion</a:t>
            </a:r>
          </a:p>
          <a:p>
            <a:endParaRPr lang="en-US" dirty="0" smtClean="0">
              <a:latin typeface="Adobe Caslon Pro" panose="0205050205050A020403" pitchFamily="18" charset="0"/>
            </a:endParaRPr>
          </a:p>
          <a:p>
            <a:r>
              <a:rPr lang="en-US" dirty="0" smtClean="0">
                <a:latin typeface="Adobe Caslon Pro" panose="0205050205050A020403" pitchFamily="18" charset="0"/>
              </a:rPr>
              <a:t>Linear plot line: no choices, only text</a:t>
            </a:r>
          </a:p>
          <a:p>
            <a:r>
              <a:rPr lang="en-US" dirty="0" smtClean="0">
                <a:latin typeface="Adobe Caslon Pro" panose="0205050205050A020403" pitchFamily="18" charset="0"/>
              </a:rPr>
              <a:t>2 sequels planned for future</a:t>
            </a:r>
          </a:p>
        </p:txBody>
      </p:sp>
      <p:pic>
        <p:nvPicPr>
          <p:cNvPr id="102404" name="Picture 4" descr="http://www.4gamer.net/games/115/G011514/20120511075/TN/00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0975" y="1089404"/>
            <a:ext cx="4000500" cy="2262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06" name="Picture 6" descr="http://blog-imgs-55.fc2.com/a/r/i/ariakedreamers/sdhza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0975" y="3797648"/>
            <a:ext cx="4000500" cy="2250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485084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5465758" y="2794895"/>
            <a:ext cx="6301274" cy="12637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dobe Caslon Pro" panose="0205050205050A020403" pitchFamily="18" charset="0"/>
              </a:rPr>
              <a:t>CANAAN</a:t>
            </a:r>
            <a:endParaRPr lang="en-US" dirty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Adobe Caslon Pro" panose="0205050205050A020403" pitchFamily="18" charset="0"/>
            </a:endParaRPr>
          </a:p>
        </p:txBody>
      </p:sp>
      <p:pic>
        <p:nvPicPr>
          <p:cNvPr id="44034" name="Picture 2" descr="http://asianspace.com.br/file/2014/09/Canaa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795935" cy="6853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763326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08991" y="290480"/>
            <a:ext cx="10515600" cy="1325563"/>
          </a:xfrm>
        </p:spPr>
        <p:txBody>
          <a:bodyPr/>
          <a:lstStyle/>
          <a:p>
            <a:r>
              <a:rPr lang="en-US" dirty="0" smtClean="0">
                <a:latin typeface="Adobe Caslon Pro" panose="0205050205050A020403" pitchFamily="18" charset="0"/>
              </a:rPr>
              <a:t>CANAAN</a:t>
            </a:r>
            <a:endParaRPr lang="en-US" dirty="0">
              <a:latin typeface="Adobe Caslon Pro" panose="0205050205050A020403" pitchFamily="18" charset="0"/>
            </a:endParaRPr>
          </a:p>
        </p:txBody>
      </p:sp>
      <p:pic>
        <p:nvPicPr>
          <p:cNvPr id="103428" name="Picture 4" descr="Canaan Blu-ray cove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2129" y="167997"/>
            <a:ext cx="3002498" cy="3537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428cove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7332" y="2739836"/>
            <a:ext cx="2665201" cy="3752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408992" y="1413328"/>
            <a:ext cx="7273137" cy="47468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latin typeface="Adobe Caslon Pro" panose="0205050205050A020403" pitchFamily="18" charset="0"/>
              </a:rPr>
              <a:t>2009 action anime by P.A. Works</a:t>
            </a:r>
          </a:p>
          <a:p>
            <a:endParaRPr lang="en-US" dirty="0" smtClean="0">
              <a:latin typeface="Adobe Caslon Pro" panose="0205050205050A020403" pitchFamily="18" charset="0"/>
            </a:endParaRPr>
          </a:p>
          <a:p>
            <a:r>
              <a:rPr lang="en-US" dirty="0" smtClean="0">
                <a:latin typeface="Adobe Caslon Pro" panose="0205050205050A020403" pitchFamily="18" charset="0"/>
              </a:rPr>
              <a:t>Sequel of </a:t>
            </a:r>
            <a:r>
              <a:rPr lang="en-US" dirty="0" err="1" smtClean="0">
                <a:latin typeface="Adobe Caslon Pro" panose="0205050205050A020403" pitchFamily="18" charset="0"/>
              </a:rPr>
              <a:t>Nasu</a:t>
            </a:r>
            <a:r>
              <a:rPr lang="en-US" dirty="0" smtClean="0">
                <a:latin typeface="Adobe Caslon Pro" panose="0205050205050A020403" pitchFamily="18" charset="0"/>
              </a:rPr>
              <a:t>-written scenario in Wii visual novel, </a:t>
            </a:r>
            <a:r>
              <a:rPr lang="en-US" i="1" dirty="0" smtClean="0">
                <a:latin typeface="Adobe Caslon Pro" panose="0205050205050A020403" pitchFamily="18" charset="0"/>
              </a:rPr>
              <a:t>428: </a:t>
            </a:r>
            <a:r>
              <a:rPr lang="en-US" i="1" dirty="0" err="1" smtClean="0">
                <a:latin typeface="Adobe Caslon Pro" panose="0205050205050A020403" pitchFamily="18" charset="0"/>
              </a:rPr>
              <a:t>Fusa</a:t>
            </a:r>
            <a:r>
              <a:rPr lang="en-US" i="1" dirty="0" smtClean="0">
                <a:latin typeface="Adobe Caslon Pro" panose="0205050205050A020403" pitchFamily="18" charset="0"/>
              </a:rPr>
              <a:t> </a:t>
            </a:r>
            <a:r>
              <a:rPr lang="en-US" i="1" dirty="0" err="1" smtClean="0">
                <a:latin typeface="Adobe Caslon Pro" panose="0205050205050A020403" pitchFamily="18" charset="0"/>
              </a:rPr>
              <a:t>Sarate</a:t>
            </a:r>
            <a:r>
              <a:rPr lang="en-US" i="1" dirty="0" smtClean="0">
                <a:latin typeface="Adobe Caslon Pro" panose="0205050205050A020403" pitchFamily="18" charset="0"/>
              </a:rPr>
              <a:t> Shibuya de</a:t>
            </a:r>
          </a:p>
          <a:p>
            <a:pPr marL="0" indent="0">
              <a:buNone/>
            </a:pPr>
            <a:endParaRPr lang="en-US" i="1" dirty="0" smtClean="0">
              <a:latin typeface="Adobe Caslon Pro" panose="0205050205050A020403" pitchFamily="18" charset="0"/>
            </a:endParaRPr>
          </a:p>
          <a:p>
            <a:r>
              <a:rPr lang="en-US" dirty="0" smtClean="0">
                <a:latin typeface="Adobe Caslon Pro" panose="0205050205050A020403" pitchFamily="18" charset="0"/>
              </a:rPr>
              <a:t>Story of Canaan, a skilled assassin and mercenary, and Alphard, her rival of her past and head of terrorist organization</a:t>
            </a:r>
          </a:p>
        </p:txBody>
      </p:sp>
    </p:spTree>
    <p:extLst>
      <p:ext uri="{BB962C8B-B14F-4D97-AF65-F5344CB8AC3E}">
        <p14:creationId xmlns:p14="http://schemas.microsoft.com/office/powerpoint/2010/main" val="47888816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5465758" y="2794895"/>
            <a:ext cx="6301274" cy="12637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dobe Caslon Pro" panose="0205050205050A020403" pitchFamily="18" charset="0"/>
              </a:rPr>
              <a:t>WORLD CONQUEST</a:t>
            </a:r>
            <a:br>
              <a:rPr lang="en-US" dirty="0" smtClean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dobe Caslon Pro" panose="0205050205050A020403" pitchFamily="18" charset="0"/>
              </a:rPr>
            </a:br>
            <a:r>
              <a:rPr lang="en-US" dirty="0" smtClean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dobe Caslon Pro" panose="0205050205050A020403" pitchFamily="18" charset="0"/>
              </a:rPr>
              <a:t>~ZVEZDA PLOT~</a:t>
            </a:r>
            <a:endParaRPr lang="en-US" dirty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Adobe Caslon Pro" panose="0205050205050A020403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4864608" cy="6866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63602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08991" y="290480"/>
            <a:ext cx="10515600" cy="1325563"/>
          </a:xfrm>
        </p:spPr>
        <p:txBody>
          <a:bodyPr/>
          <a:lstStyle/>
          <a:p>
            <a:r>
              <a:rPr lang="en-US" dirty="0" smtClean="0">
                <a:latin typeface="Adobe Caslon Pro" panose="0205050205050A020403" pitchFamily="18" charset="0"/>
              </a:rPr>
              <a:t>World Conquest ~Zvezda Plot~</a:t>
            </a:r>
            <a:endParaRPr lang="en-US" dirty="0">
              <a:latin typeface="Adobe Caslon Pro" panose="0205050205050A020403" pitchFamily="18" charset="0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408991" y="1782297"/>
            <a:ext cx="7273137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latin typeface="Adobe Caslon Pro" panose="0205050205050A020403" pitchFamily="18" charset="0"/>
              </a:rPr>
              <a:t>2014 action-comedy anime by A-1 Pictures</a:t>
            </a:r>
          </a:p>
          <a:p>
            <a:r>
              <a:rPr lang="en-US" dirty="0" smtClean="0">
                <a:latin typeface="Adobe Caslon Pro" panose="0205050205050A020403" pitchFamily="18" charset="0"/>
              </a:rPr>
              <a:t>Co-written by Meteor </a:t>
            </a:r>
            <a:r>
              <a:rPr lang="en-US" dirty="0" err="1" smtClean="0">
                <a:latin typeface="Adobe Caslon Pro" panose="0205050205050A020403" pitchFamily="18" charset="0"/>
              </a:rPr>
              <a:t>Hoshizora</a:t>
            </a:r>
            <a:endParaRPr lang="en-US" i="1" dirty="0" smtClean="0">
              <a:latin typeface="Adobe Caslon Pro" panose="0205050205050A020403" pitchFamily="18" charset="0"/>
            </a:endParaRPr>
          </a:p>
          <a:p>
            <a:pPr marL="0" indent="0">
              <a:buNone/>
            </a:pPr>
            <a:endParaRPr lang="en-US" i="1" dirty="0" smtClean="0">
              <a:latin typeface="Adobe Caslon Pro" panose="0205050205050A020403" pitchFamily="18" charset="0"/>
            </a:endParaRPr>
          </a:p>
          <a:p>
            <a:r>
              <a:rPr lang="en-US" dirty="0" smtClean="0">
                <a:latin typeface="Adobe Caslon Pro" panose="0205050205050A020403" pitchFamily="18" charset="0"/>
              </a:rPr>
              <a:t>Story of Kate </a:t>
            </a:r>
            <a:r>
              <a:rPr lang="en-US" dirty="0" err="1" smtClean="0">
                <a:latin typeface="Adobe Caslon Pro" panose="0205050205050A020403" pitchFamily="18" charset="0"/>
              </a:rPr>
              <a:t>Hoshimiya</a:t>
            </a:r>
            <a:r>
              <a:rPr lang="en-US" dirty="0" smtClean="0">
                <a:latin typeface="Adobe Caslon Pro" panose="0205050205050A020403" pitchFamily="18" charset="0"/>
              </a:rPr>
              <a:t>, a young looking little girl who leads the secret </a:t>
            </a:r>
            <a:r>
              <a:rPr lang="en-US" dirty="0" err="1" smtClean="0">
                <a:latin typeface="Adobe Caslon Pro" panose="0205050205050A020403" pitchFamily="18" charset="0"/>
              </a:rPr>
              <a:t>Zveda</a:t>
            </a:r>
            <a:r>
              <a:rPr lang="en-US" dirty="0" smtClean="0">
                <a:latin typeface="Adobe Caslon Pro" panose="0205050205050A020403" pitchFamily="18" charset="0"/>
              </a:rPr>
              <a:t> organization to achieve world domination</a:t>
            </a:r>
          </a:p>
        </p:txBody>
      </p:sp>
      <p:pic>
        <p:nvPicPr>
          <p:cNvPr id="6" name="Picture 2" descr="http://img1.ak.crunchyroll.com/i/spire3/8bf53346872f4ccbe932eed438dc88781389117439_ful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6274" y="953261"/>
            <a:ext cx="3374106" cy="5061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567467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5197151" y="2797110"/>
            <a:ext cx="6301274" cy="12637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dobe Caslon Pro" panose="0205050205050A020403" pitchFamily="18" charset="0"/>
              </a:rPr>
              <a:t>FATE/KALEIDER LINER PRISMA☆ILLYA</a:t>
            </a:r>
            <a:endParaRPr lang="en-US" dirty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Adobe Caslon Pro" panose="0205050205050A020403" pitchFamily="18" charset="0"/>
            </a:endParaRPr>
          </a:p>
        </p:txBody>
      </p:sp>
      <p:pic>
        <p:nvPicPr>
          <p:cNvPr id="108546" name="Picture 2" descr="https://annesanimeblog.files.wordpress.com/2012/08/illyamang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67236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43727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8991" y="290480"/>
            <a:ext cx="10515600" cy="1325563"/>
          </a:xfrm>
        </p:spPr>
        <p:txBody>
          <a:bodyPr/>
          <a:lstStyle/>
          <a:p>
            <a:r>
              <a:rPr lang="en-US" dirty="0" smtClean="0">
                <a:latin typeface="Adobe Caslon Pro" panose="0205050205050A020403" pitchFamily="18" charset="0"/>
              </a:rPr>
              <a:t>Unlimited Knowledge Works</a:t>
            </a:r>
            <a:endParaRPr lang="en-US" dirty="0">
              <a:latin typeface="Adobe Caslon Pro" panose="0205050205050A020403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6812" y="1482150"/>
            <a:ext cx="10515600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dirty="0" smtClean="0">
                <a:latin typeface="Adobe Caslon Pro" panose="0205050205050A020403" pitchFamily="18" charset="0"/>
              </a:rPr>
              <a:t>This panel WILL feature:</a:t>
            </a:r>
          </a:p>
          <a:p>
            <a:pPr lvl="1"/>
            <a:r>
              <a:rPr lang="en-US" sz="2800" dirty="0" smtClean="0">
                <a:latin typeface="Adobe Caslon Pro" panose="0205050205050A020403" pitchFamily="18" charset="0"/>
              </a:rPr>
              <a:t>Brief history of TYPE-MOON</a:t>
            </a:r>
          </a:p>
          <a:p>
            <a:pPr lvl="1"/>
            <a:r>
              <a:rPr lang="en-US" sz="2800" dirty="0" smtClean="0">
                <a:latin typeface="Adobe Caslon Pro" panose="0205050205050A020403" pitchFamily="18" charset="0"/>
              </a:rPr>
              <a:t>List of TYPE-MOON works</a:t>
            </a:r>
          </a:p>
          <a:p>
            <a:pPr lvl="1"/>
            <a:r>
              <a:rPr lang="en-US" sz="2800" dirty="0" smtClean="0">
                <a:latin typeface="Adobe Caslon Pro" panose="0205050205050A020403" pitchFamily="18" charset="0"/>
              </a:rPr>
              <a:t>Videos, videos, and more videos!</a:t>
            </a:r>
          </a:p>
        </p:txBody>
      </p:sp>
      <p:pic>
        <p:nvPicPr>
          <p:cNvPr id="58372" name="Picture 4" descr="http://40.media.tumblr.com/b5ab464a0efc1bd3772b2e6a829b031a/tumblr_mr581otoYv1qat2k8o1_128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8421" y="3532539"/>
            <a:ext cx="5317763" cy="2839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2279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08991" y="290480"/>
            <a:ext cx="10515600" cy="1325563"/>
          </a:xfrm>
        </p:spPr>
        <p:txBody>
          <a:bodyPr/>
          <a:lstStyle/>
          <a:p>
            <a:r>
              <a:rPr lang="en-US" dirty="0" err="1" smtClean="0">
                <a:latin typeface="Adobe Caslon Pro" panose="0205050205050A020403" pitchFamily="18" charset="0"/>
              </a:rPr>
              <a:t>Prisma</a:t>
            </a:r>
            <a:r>
              <a:rPr lang="en-US" dirty="0" err="1" smtClean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dobe Caslon Pro" panose="0205050205050A020403" pitchFamily="18" charset="0"/>
              </a:rPr>
              <a:t>☆</a:t>
            </a:r>
            <a:r>
              <a:rPr lang="en-US" dirty="0" err="1" smtClean="0">
                <a:latin typeface="Adobe Caslon Pro" panose="0205050205050A020403" pitchFamily="18" charset="0"/>
              </a:rPr>
              <a:t>Illya</a:t>
            </a:r>
            <a:endParaRPr lang="en-US" dirty="0">
              <a:latin typeface="Adobe Caslon Pro" panose="0205050205050A020403" pitchFamily="18" charset="0"/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08991" y="1470477"/>
            <a:ext cx="7877759" cy="4916035"/>
          </a:xfrm>
        </p:spPr>
        <p:txBody>
          <a:bodyPr>
            <a:noAutofit/>
          </a:bodyPr>
          <a:lstStyle/>
          <a:p>
            <a:r>
              <a:rPr lang="en-US" dirty="0" smtClean="0">
                <a:latin typeface="Adobe Caslon Pro" panose="0205050205050A020403" pitchFamily="18" charset="0"/>
              </a:rPr>
              <a:t>Ongoing </a:t>
            </a:r>
            <a:r>
              <a:rPr lang="en-US" dirty="0" err="1" smtClean="0">
                <a:latin typeface="Adobe Caslon Pro" panose="0205050205050A020403" pitchFamily="18" charset="0"/>
              </a:rPr>
              <a:t>mahou</a:t>
            </a:r>
            <a:r>
              <a:rPr lang="en-US" dirty="0" smtClean="0">
                <a:latin typeface="Adobe Caslon Pro" panose="0205050205050A020403" pitchFamily="18" charset="0"/>
              </a:rPr>
              <a:t> </a:t>
            </a:r>
            <a:r>
              <a:rPr lang="en-US" dirty="0" err="1" smtClean="0">
                <a:latin typeface="Adobe Caslon Pro" panose="0205050205050A020403" pitchFamily="18" charset="0"/>
              </a:rPr>
              <a:t>shoujo</a:t>
            </a:r>
            <a:r>
              <a:rPr lang="en-US" dirty="0" smtClean="0">
                <a:latin typeface="Adobe Caslon Pro" panose="0205050205050A020403" pitchFamily="18" charset="0"/>
              </a:rPr>
              <a:t> manga</a:t>
            </a:r>
          </a:p>
          <a:p>
            <a:pPr lvl="1"/>
            <a:r>
              <a:rPr lang="en-US" dirty="0" smtClean="0">
                <a:latin typeface="Adobe Caslon Pro" panose="0205050205050A020403" pitchFamily="18" charset="0"/>
              </a:rPr>
              <a:t>2007: </a:t>
            </a:r>
            <a:r>
              <a:rPr lang="en-US" dirty="0" err="1" smtClean="0">
                <a:latin typeface="Adobe Caslon Pro" panose="0205050205050A020403" pitchFamily="18" charset="0"/>
              </a:rPr>
              <a:t>Prisma</a:t>
            </a:r>
            <a:r>
              <a:rPr lang="en-US" dirty="0" smtClean="0">
                <a:latin typeface="Adobe Caslon Pro" panose="0205050205050A020403" pitchFamily="18" charset="0"/>
              </a:rPr>
              <a:t> </a:t>
            </a:r>
            <a:r>
              <a:rPr lang="en-US" dirty="0" err="1" smtClean="0">
                <a:latin typeface="Adobe Caslon Pro" panose="0205050205050A020403" pitchFamily="18" charset="0"/>
              </a:rPr>
              <a:t>Illya</a:t>
            </a:r>
            <a:endParaRPr lang="en-US" dirty="0" smtClean="0">
              <a:latin typeface="Adobe Caslon Pro" panose="0205050205050A020403" pitchFamily="18" charset="0"/>
            </a:endParaRPr>
          </a:p>
          <a:p>
            <a:pPr lvl="1"/>
            <a:r>
              <a:rPr lang="en-US" dirty="0" smtClean="0">
                <a:latin typeface="Adobe Caslon Pro" panose="0205050205050A020403" pitchFamily="18" charset="0"/>
              </a:rPr>
              <a:t>2009: </a:t>
            </a:r>
            <a:r>
              <a:rPr lang="en-US" dirty="0" err="1" smtClean="0">
                <a:latin typeface="Adobe Caslon Pro" panose="0205050205050A020403" pitchFamily="18" charset="0"/>
              </a:rPr>
              <a:t>Prisma</a:t>
            </a:r>
            <a:r>
              <a:rPr lang="en-US" dirty="0" smtClean="0">
                <a:latin typeface="Adobe Caslon Pro" panose="0205050205050A020403" pitchFamily="18" charset="0"/>
              </a:rPr>
              <a:t> </a:t>
            </a:r>
            <a:r>
              <a:rPr lang="en-US" dirty="0" err="1" smtClean="0">
                <a:latin typeface="Adobe Caslon Pro" panose="0205050205050A020403" pitchFamily="18" charset="0"/>
              </a:rPr>
              <a:t>Illya</a:t>
            </a:r>
            <a:r>
              <a:rPr lang="en-US" dirty="0" smtClean="0">
                <a:latin typeface="Adobe Caslon Pro" panose="0205050205050A020403" pitchFamily="18" charset="0"/>
              </a:rPr>
              <a:t> 2wei!</a:t>
            </a:r>
          </a:p>
          <a:p>
            <a:pPr lvl="1"/>
            <a:r>
              <a:rPr lang="en-US" dirty="0" smtClean="0">
                <a:latin typeface="Adobe Caslon Pro" panose="0205050205050A020403" pitchFamily="18" charset="0"/>
              </a:rPr>
              <a:t>2012: </a:t>
            </a:r>
            <a:r>
              <a:rPr lang="en-US" dirty="0" err="1" smtClean="0">
                <a:latin typeface="Adobe Caslon Pro" panose="0205050205050A020403" pitchFamily="18" charset="0"/>
              </a:rPr>
              <a:t>Prisma</a:t>
            </a:r>
            <a:r>
              <a:rPr lang="en-US" dirty="0" smtClean="0">
                <a:latin typeface="Adobe Caslon Pro" panose="0205050205050A020403" pitchFamily="18" charset="0"/>
              </a:rPr>
              <a:t> </a:t>
            </a:r>
            <a:r>
              <a:rPr lang="en-US" dirty="0" err="1" smtClean="0">
                <a:latin typeface="Adobe Caslon Pro" panose="0205050205050A020403" pitchFamily="18" charset="0"/>
              </a:rPr>
              <a:t>Illya</a:t>
            </a:r>
            <a:r>
              <a:rPr lang="en-US" dirty="0" smtClean="0">
                <a:latin typeface="Adobe Caslon Pro" panose="0205050205050A020403" pitchFamily="18" charset="0"/>
              </a:rPr>
              <a:t> 3rei!!</a:t>
            </a:r>
          </a:p>
          <a:p>
            <a:r>
              <a:rPr lang="en-US" dirty="0" smtClean="0">
                <a:latin typeface="Adobe Caslon Pro" panose="0205050205050A020403" pitchFamily="18" charset="0"/>
              </a:rPr>
              <a:t>Spin-off featuring Fate characters with the concept, “What if </a:t>
            </a:r>
            <a:r>
              <a:rPr lang="en-US" dirty="0" err="1" smtClean="0">
                <a:latin typeface="Adobe Caslon Pro" panose="0205050205050A020403" pitchFamily="18" charset="0"/>
              </a:rPr>
              <a:t>Illya</a:t>
            </a:r>
            <a:r>
              <a:rPr lang="en-US" dirty="0" smtClean="0">
                <a:latin typeface="Adobe Caslon Pro" panose="0205050205050A020403" pitchFamily="18" charset="0"/>
              </a:rPr>
              <a:t> was a magical girl?”</a:t>
            </a:r>
          </a:p>
          <a:p>
            <a:endParaRPr lang="en-US" dirty="0" smtClean="0">
              <a:latin typeface="Adobe Caslon Pro" panose="0205050205050A020403" pitchFamily="18" charset="0"/>
            </a:endParaRPr>
          </a:p>
          <a:p>
            <a:r>
              <a:rPr lang="en-US" dirty="0" smtClean="0">
                <a:latin typeface="Adobe Caslon Pro" panose="0205050205050A020403" pitchFamily="18" charset="0"/>
              </a:rPr>
              <a:t>Anime adaptation by Silver link</a:t>
            </a:r>
          </a:p>
          <a:p>
            <a:pPr lvl="1"/>
            <a:r>
              <a:rPr lang="en-US" dirty="0" smtClean="0">
                <a:latin typeface="Adobe Caslon Pro" panose="0205050205050A020403" pitchFamily="18" charset="0"/>
              </a:rPr>
              <a:t>2013: </a:t>
            </a:r>
            <a:r>
              <a:rPr lang="en-US" dirty="0" err="1" smtClean="0">
                <a:latin typeface="Adobe Caslon Pro" panose="0205050205050A020403" pitchFamily="18" charset="0"/>
              </a:rPr>
              <a:t>Prisma</a:t>
            </a:r>
            <a:r>
              <a:rPr lang="en-US" dirty="0" smtClean="0">
                <a:latin typeface="Adobe Caslon Pro" panose="0205050205050A020403" pitchFamily="18" charset="0"/>
              </a:rPr>
              <a:t> </a:t>
            </a:r>
            <a:r>
              <a:rPr lang="en-US" dirty="0" err="1" smtClean="0">
                <a:latin typeface="Adobe Caslon Pro" panose="0205050205050A020403" pitchFamily="18" charset="0"/>
              </a:rPr>
              <a:t>Illya</a:t>
            </a:r>
            <a:r>
              <a:rPr lang="en-US" dirty="0" smtClean="0">
                <a:latin typeface="Adobe Caslon Pro" panose="0205050205050A020403" pitchFamily="18" charset="0"/>
              </a:rPr>
              <a:t> (10 ep + OVA)</a:t>
            </a:r>
          </a:p>
          <a:p>
            <a:pPr lvl="1"/>
            <a:r>
              <a:rPr lang="en-US" dirty="0" smtClean="0">
                <a:latin typeface="Adobe Caslon Pro" panose="0205050205050A020403" pitchFamily="18" charset="0"/>
              </a:rPr>
              <a:t>2014: </a:t>
            </a:r>
            <a:r>
              <a:rPr lang="en-US" dirty="0" err="1" smtClean="0">
                <a:latin typeface="Adobe Caslon Pro" panose="0205050205050A020403" pitchFamily="18" charset="0"/>
              </a:rPr>
              <a:t>Prisma</a:t>
            </a:r>
            <a:r>
              <a:rPr lang="en-US" dirty="0" smtClean="0">
                <a:latin typeface="Adobe Caslon Pro" panose="0205050205050A020403" pitchFamily="18" charset="0"/>
              </a:rPr>
              <a:t> </a:t>
            </a:r>
            <a:r>
              <a:rPr lang="en-US" dirty="0" err="1" smtClean="0">
                <a:latin typeface="Adobe Caslon Pro" panose="0205050205050A020403" pitchFamily="18" charset="0"/>
              </a:rPr>
              <a:t>Illya</a:t>
            </a:r>
            <a:r>
              <a:rPr lang="en-US" dirty="0" smtClean="0">
                <a:latin typeface="Adobe Caslon Pro" panose="0205050205050A020403" pitchFamily="18" charset="0"/>
              </a:rPr>
              <a:t> 2wei! (10 ep + OVA)</a:t>
            </a:r>
          </a:p>
          <a:p>
            <a:pPr lvl="1"/>
            <a:r>
              <a:rPr lang="en-US" dirty="0" smtClean="0">
                <a:latin typeface="Adobe Caslon Pro" panose="0205050205050A020403" pitchFamily="18" charset="0"/>
              </a:rPr>
              <a:t>2015: </a:t>
            </a:r>
            <a:r>
              <a:rPr lang="en-US" dirty="0" err="1" smtClean="0">
                <a:latin typeface="Adobe Caslon Pro" panose="0205050205050A020403" pitchFamily="18" charset="0"/>
              </a:rPr>
              <a:t>Prisma</a:t>
            </a:r>
            <a:r>
              <a:rPr lang="en-US" dirty="0" smtClean="0">
                <a:latin typeface="Adobe Caslon Pro" panose="0205050205050A020403" pitchFamily="18" charset="0"/>
              </a:rPr>
              <a:t> </a:t>
            </a:r>
            <a:r>
              <a:rPr lang="en-US" dirty="0" err="1" smtClean="0">
                <a:latin typeface="Adobe Caslon Pro" panose="0205050205050A020403" pitchFamily="18" charset="0"/>
              </a:rPr>
              <a:t>Illya</a:t>
            </a:r>
            <a:r>
              <a:rPr lang="en-US" dirty="0" smtClean="0">
                <a:latin typeface="Adobe Caslon Pro" panose="0205050205050A020403" pitchFamily="18" charset="0"/>
              </a:rPr>
              <a:t> 2wei </a:t>
            </a:r>
            <a:r>
              <a:rPr lang="en-US" dirty="0" err="1" smtClean="0">
                <a:latin typeface="Adobe Caslon Pro" panose="0205050205050A020403" pitchFamily="18" charset="0"/>
              </a:rPr>
              <a:t>Herz</a:t>
            </a:r>
            <a:r>
              <a:rPr lang="en-US" dirty="0" smtClean="0">
                <a:latin typeface="Adobe Caslon Pro" panose="0205050205050A020403" pitchFamily="18" charset="0"/>
              </a:rPr>
              <a:t> (TBA)</a:t>
            </a:r>
          </a:p>
        </p:txBody>
      </p:sp>
      <p:pic>
        <p:nvPicPr>
          <p:cNvPr id="7" name="Picture 4" descr="https://www.mangaupdates.com/image/i14711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5677" y="194517"/>
            <a:ext cx="2829714" cy="4042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s://geekorner.files.wordpress.com/2015/01/14582578296_22dc837e3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1161" y="2514292"/>
            <a:ext cx="2668461" cy="4182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221788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5465758" y="2794895"/>
            <a:ext cx="6301274" cy="12637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dobe Caslon Pro" panose="0205050205050A020403" pitchFamily="18" charset="0"/>
              </a:rPr>
              <a:t>CARNIVAL PHANTASM</a:t>
            </a:r>
            <a:endParaRPr lang="en-US" dirty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Adobe Caslon Pro" panose="0205050205050A020403" pitchFamily="18" charset="0"/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44013555"/>
              </p:ext>
            </p:extLst>
          </p:nvPr>
        </p:nvGraphicFramePr>
        <p:xfrm>
          <a:off x="0" y="0"/>
          <a:ext cx="4794371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743" r:id="rId4" imgW="9523800" imgH="13625280" progId="">
                  <p:embed/>
                </p:oleObj>
              </mc:Choice>
              <mc:Fallback>
                <p:oleObj r:id="rId4" imgW="9523800" imgH="1362528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4794371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10073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08991" y="290480"/>
            <a:ext cx="10515600" cy="1325563"/>
          </a:xfrm>
        </p:spPr>
        <p:txBody>
          <a:bodyPr/>
          <a:lstStyle/>
          <a:p>
            <a:r>
              <a:rPr lang="en-US" dirty="0" smtClean="0">
                <a:latin typeface="Adobe Caslon Pro" panose="0205050205050A020403" pitchFamily="18" charset="0"/>
              </a:rPr>
              <a:t>Carnival Phantasm</a:t>
            </a:r>
            <a:endParaRPr lang="en-US" dirty="0">
              <a:latin typeface="Adobe Caslon Pro" panose="0205050205050A020403" pitchFamily="18" charset="0"/>
            </a:endParaRPr>
          </a:p>
        </p:txBody>
      </p:sp>
      <p:pic>
        <p:nvPicPr>
          <p:cNvPr id="6" name="Picture 2" descr="http://cdn.myanimelist.net/images/anime/10/64283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5275" y="506351"/>
            <a:ext cx="2269285" cy="3294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520919" y="1428182"/>
            <a:ext cx="7877759" cy="4916035"/>
          </a:xfrm>
        </p:spPr>
        <p:txBody>
          <a:bodyPr>
            <a:noAutofit/>
          </a:bodyPr>
          <a:lstStyle/>
          <a:p>
            <a:r>
              <a:rPr lang="en-US" dirty="0" smtClean="0">
                <a:latin typeface="Adobe Caslon Pro" panose="0205050205050A020403" pitchFamily="18" charset="0"/>
              </a:rPr>
              <a:t>2011 comedy anime by </a:t>
            </a:r>
            <a:r>
              <a:rPr lang="en-US" dirty="0" err="1" smtClean="0">
                <a:latin typeface="Adobe Caslon Pro" panose="0205050205050A020403" pitchFamily="18" charset="0"/>
              </a:rPr>
              <a:t>Lerche</a:t>
            </a:r>
            <a:endParaRPr lang="en-US" dirty="0" smtClean="0">
              <a:latin typeface="Adobe Caslon Pro" panose="0205050205050A020403" pitchFamily="18" charset="0"/>
            </a:endParaRPr>
          </a:p>
          <a:p>
            <a:r>
              <a:rPr lang="en-US" dirty="0">
                <a:latin typeface="Adobe Caslon Pro" panose="0205050205050A020403" pitchFamily="18" charset="0"/>
              </a:rPr>
              <a:t>Adapted </a:t>
            </a:r>
            <a:r>
              <a:rPr lang="en-US" dirty="0" smtClean="0">
                <a:latin typeface="Adobe Caslon Pro" panose="0205050205050A020403" pitchFamily="18" charset="0"/>
              </a:rPr>
              <a:t>from </a:t>
            </a:r>
            <a:r>
              <a:rPr lang="en-US" i="1" dirty="0" smtClean="0">
                <a:latin typeface="Adobe Caslon Pro" panose="0205050205050A020403" pitchFamily="18" charset="0"/>
              </a:rPr>
              <a:t>Take-Moon</a:t>
            </a:r>
            <a:r>
              <a:rPr lang="en-US" dirty="0" smtClean="0">
                <a:latin typeface="Adobe Caslon Pro" panose="0205050205050A020403" pitchFamily="18" charset="0"/>
              </a:rPr>
              <a:t> gag manga</a:t>
            </a:r>
          </a:p>
          <a:p>
            <a:r>
              <a:rPr lang="en-US" dirty="0" smtClean="0">
                <a:latin typeface="Adobe Caslon Pro" panose="0205050205050A020403" pitchFamily="18" charset="0"/>
              </a:rPr>
              <a:t>Gag stories and situations featuring various characters from TYPE-MOON works</a:t>
            </a:r>
          </a:p>
        </p:txBody>
      </p:sp>
      <p:pic>
        <p:nvPicPr>
          <p:cNvPr id="8" name="Picture 2" descr="http://cdn.jkanime.net/assets/images/animes/image/carnival-phantasm-ex-seaso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1154" y="3228617"/>
            <a:ext cx="2468183" cy="3499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530" y="3529010"/>
            <a:ext cx="5410204" cy="3043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94980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5197151" y="2797110"/>
            <a:ext cx="6301274" cy="12637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dobe Caslon Pro" panose="0205050205050A020403" pitchFamily="18" charset="0"/>
              </a:rPr>
              <a:t>FATE/GAMES</a:t>
            </a:r>
          </a:p>
        </p:txBody>
      </p:sp>
      <p:pic>
        <p:nvPicPr>
          <p:cNvPr id="39938" name="Picture 2" descr="archer armor fate/extra fate/stay_night heels saber_extra see_through stockings sword thighhighs toosaka_rin type-moon wada_rc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495147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506408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http://img.gamefaqs.net/box/9/9/4/84994_fron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65" y="417610"/>
            <a:ext cx="2568210" cy="4412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://img.gamefaqs.net/box/3/9/5/96395_fron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6088" y="1895007"/>
            <a:ext cx="2577211" cy="4412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6894" y="454386"/>
            <a:ext cx="2545685" cy="4412185"/>
          </a:xfrm>
          <a:prstGeom prst="rect">
            <a:avLst/>
          </a:prstGeom>
        </p:spPr>
      </p:pic>
      <p:pic>
        <p:nvPicPr>
          <p:cNvPr id="93186" name="Picture 2" descr="http://upload.wikimedia.org/wikipedia/en/3/34/Fate_Extra_Cover_Art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0018" y="1895007"/>
            <a:ext cx="2623147" cy="4375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188" name="Picture 4" descr="http://vignette4.wikia.nocookie.net/typemoon/images/8/83/Fate_Extra_CCC_PSP_game.jpg/revision/latest?cb=2012111603063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9298" y="454386"/>
            <a:ext cx="2550238" cy="4375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http://i.imgur.com/ENvERDU.png"/>
          <p:cNvSpPr>
            <a:spLocks noChangeAspect="1" noChangeArrowheads="1"/>
          </p:cNvSpPr>
          <p:nvPr/>
        </p:nvSpPr>
        <p:spPr bwMode="auto">
          <a:xfrm>
            <a:off x="63500" y="-136525"/>
            <a:ext cx="4505325" cy="5229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http://i11c.3djuegos.com/juegos/11252/under_night_inbirth_exe_late/fotos/ficha/under_night_inbirth_exe_late-2670782.jpg"/>
          <p:cNvSpPr>
            <a:spLocks noChangeAspect="1" noChangeArrowheads="1"/>
          </p:cNvSpPr>
          <p:nvPr/>
        </p:nvSpPr>
        <p:spPr bwMode="auto">
          <a:xfrm>
            <a:off x="63500" y="-136525"/>
            <a:ext cx="4514850" cy="5229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2576" y="2310386"/>
            <a:ext cx="2796186" cy="3239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54756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31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31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31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31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5465758" y="2794895"/>
            <a:ext cx="6301274" cy="12637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dobe Caslon Pro" panose="0205050205050A020403" pitchFamily="18" charset="0"/>
              </a:rPr>
              <a:t>TYPE-MOON BOOKS</a:t>
            </a:r>
            <a:endParaRPr lang="en-US" dirty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Adobe Caslon Pro" panose="0205050205050A020403" pitchFamily="18" charset="0"/>
            </a:endParaRPr>
          </a:p>
        </p:txBody>
      </p:sp>
      <p:pic>
        <p:nvPicPr>
          <p:cNvPr id="50178" name="Picture 2" descr="http://pics.dmm.co.jp/mono/doujin/d_views00005/d_views00005p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83489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784514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34557328"/>
              </p:ext>
            </p:extLst>
          </p:nvPr>
        </p:nvGraphicFramePr>
        <p:xfrm>
          <a:off x="642279" y="307825"/>
          <a:ext cx="2734204" cy="39806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717" name="Image" r:id="rId4" imgW="2158920" imgH="3143160" progId="Photoshop.Image.10">
                  <p:embed/>
                </p:oleObj>
              </mc:Choice>
              <mc:Fallback>
                <p:oleObj name="Image" r:id="rId4" imgW="2158920" imgH="3143160" progId="Photoshop.Image.1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42279" y="307825"/>
                        <a:ext cx="2734204" cy="398068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1622" name="Picture 6" descr="http://static.tvtropes.org/pmwiki/pub/images/strangefake_6124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5178" y="2623813"/>
            <a:ext cx="2745897" cy="3855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1620" name="Picture 4" descr="http://vignette1.wikia.nocookie.net/typemoon/images/f/f7/TsukinoSango.jpg/revision/latest/scale-to-width/180?cb=2011102617545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9769" y="307825"/>
            <a:ext cx="2696022" cy="389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1618" name="Picture 2" descr="http://static.zerochan.net/Fire.Girl.full.1545574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7131" y="2738113"/>
            <a:ext cx="2744553" cy="3855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1624" name="Picture 8" descr="http://upload.wikimedia.org/wikipedia/en/thumb/0/03/Fateapocrypha_vol.01_cover.jpg/230px-Fateapocrypha_vol.01_cover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1847" y="351037"/>
            <a:ext cx="2689726" cy="389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3459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16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16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16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16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16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16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16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16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9659" y="477092"/>
            <a:ext cx="6844103" cy="1155765"/>
          </a:xfrm>
        </p:spPr>
        <p:txBody>
          <a:bodyPr>
            <a:noAutofit/>
          </a:bodyPr>
          <a:lstStyle/>
          <a:p>
            <a:r>
              <a:rPr lang="en-US" sz="4800" dirty="0" smtClean="0">
                <a:latin typeface="Adobe Garamond Pro" panose="02020502060506020403" pitchFamily="18" charset="0"/>
              </a:rPr>
              <a:t>Looking for more?</a:t>
            </a:r>
            <a:endParaRPr lang="en-US" sz="4800" dirty="0">
              <a:latin typeface="Adobe Garamond Pro" panose="02020502060506020403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9659" y="1632857"/>
            <a:ext cx="8235413" cy="4898571"/>
          </a:xfrm>
          <a:noFill/>
        </p:spPr>
        <p:txBody>
          <a:bodyPr>
            <a:noAutofit/>
          </a:bodyPr>
          <a:lstStyle/>
          <a:p>
            <a:r>
              <a:rPr lang="en-US" sz="2400" dirty="0" err="1" smtClean="0">
                <a:effectLst>
                  <a:outerShdw blurRad="63500" algn="ctr" rotWithShape="0">
                    <a:schemeClr val="bg1">
                      <a:alpha val="40000"/>
                    </a:schemeClr>
                  </a:outerShdw>
                </a:effectLst>
              </a:rPr>
              <a:t>Tsuki-kan</a:t>
            </a:r>
            <a:r>
              <a:rPr lang="en-US" sz="2400" dirty="0" smtClean="0">
                <a:effectLst>
                  <a:outerShdw blurRad="63500" algn="ctr" rotWithShape="0">
                    <a:schemeClr val="bg1">
                      <a:alpha val="40000"/>
                    </a:schemeClr>
                  </a:outerShdw>
                </a:effectLst>
              </a:rPr>
              <a:t>:</a:t>
            </a:r>
            <a:br>
              <a:rPr lang="en-US" sz="2400" dirty="0" smtClean="0">
                <a:effectLst>
                  <a:outerShdw blurRad="63500" algn="ctr" rotWithShape="0">
                    <a:schemeClr val="bg1">
                      <a:alpha val="40000"/>
                    </a:schemeClr>
                  </a:outerShdw>
                </a:effectLst>
              </a:rPr>
            </a:br>
            <a:r>
              <a:rPr lang="en-US" sz="2400" dirty="0" smtClean="0">
                <a:effectLst>
                  <a:outerShdw blurRad="63500" algn="ctr" rotWithShape="0">
                    <a:schemeClr val="bg1">
                      <a:alpha val="40000"/>
                    </a:schemeClr>
                  </a:outerShdw>
                </a:effectLst>
                <a:hlinkClick r:id="rId4"/>
              </a:rPr>
              <a:t>http://tsukikan.com</a:t>
            </a:r>
            <a:r>
              <a:rPr lang="en-US" sz="2400" dirty="0" smtClean="0">
                <a:effectLst>
                  <a:outerShdw blurRad="63500" algn="ctr" rotWithShape="0">
                    <a:schemeClr val="bg1">
                      <a:alpha val="40000"/>
                    </a:schemeClr>
                  </a:outerShdw>
                </a:effectLst>
              </a:rPr>
              <a:t> </a:t>
            </a:r>
            <a:br>
              <a:rPr lang="en-US" sz="2400" dirty="0" smtClean="0">
                <a:effectLst>
                  <a:outerShdw blurRad="63500" algn="ctr" rotWithShape="0">
                    <a:schemeClr val="bg1">
                      <a:alpha val="40000"/>
                    </a:schemeClr>
                  </a:outerShdw>
                </a:effectLst>
              </a:rPr>
            </a:br>
            <a:r>
              <a:rPr lang="en-US" sz="2400" dirty="0" smtClean="0">
                <a:effectLst>
                  <a:outerShdw blurRad="63500" algn="ctr" rotWithShape="0">
                    <a:schemeClr val="bg1">
                      <a:alpha val="40000"/>
                    </a:schemeClr>
                  </a:outerShdw>
                </a:effectLst>
                <a:hlinkClick r:id="rId5"/>
              </a:rPr>
              <a:t>http://tmdict.com</a:t>
            </a:r>
            <a:r>
              <a:rPr lang="en-US" sz="2400" dirty="0" smtClean="0">
                <a:effectLst>
                  <a:outerShdw blurRad="63500" algn="ctr" rotWithShape="0">
                    <a:schemeClr val="bg1">
                      <a:alpha val="40000"/>
                    </a:schemeClr>
                  </a:outerShdw>
                </a:effectLst>
              </a:rPr>
              <a:t> </a:t>
            </a:r>
          </a:p>
          <a:p>
            <a:r>
              <a:rPr lang="en-US" sz="2400" dirty="0" smtClean="0">
                <a:effectLst>
                  <a:outerShdw blurRad="63500" algn="ctr" rotWithShape="0">
                    <a:schemeClr val="bg1">
                      <a:alpha val="40000"/>
                    </a:schemeClr>
                  </a:outerShdw>
                </a:effectLst>
              </a:rPr>
              <a:t>TYPE-MOON </a:t>
            </a:r>
            <a:r>
              <a:rPr lang="en-US" sz="2400" dirty="0" err="1" smtClean="0">
                <a:effectLst>
                  <a:outerShdw blurRad="63500" algn="ctr" rotWithShape="0">
                    <a:schemeClr val="bg1">
                      <a:alpha val="40000"/>
                    </a:schemeClr>
                  </a:outerShdw>
                </a:effectLst>
              </a:rPr>
              <a:t>Wikia</a:t>
            </a:r>
            <a:r>
              <a:rPr lang="en-US" sz="2400" dirty="0" smtClean="0">
                <a:effectLst>
                  <a:outerShdw blurRad="63500" algn="ctr" rotWithShape="0">
                    <a:schemeClr val="bg1">
                      <a:alpha val="40000"/>
                    </a:schemeClr>
                  </a:outerShdw>
                </a:effectLst>
              </a:rPr>
              <a:t>:</a:t>
            </a:r>
            <a:br>
              <a:rPr lang="en-US" sz="2400" dirty="0" smtClean="0">
                <a:effectLst>
                  <a:outerShdw blurRad="63500" algn="ctr" rotWithShape="0">
                    <a:schemeClr val="bg1">
                      <a:alpha val="40000"/>
                    </a:schemeClr>
                  </a:outerShdw>
                </a:effectLst>
              </a:rPr>
            </a:br>
            <a:r>
              <a:rPr lang="en-US" sz="2400" dirty="0" smtClean="0">
                <a:effectLst>
                  <a:outerShdw blurRad="63500" algn="ctr" rotWithShape="0">
                    <a:schemeClr val="bg1">
                      <a:alpha val="40000"/>
                    </a:schemeClr>
                  </a:outerShdw>
                </a:effectLst>
                <a:hlinkClick r:id="rId6"/>
              </a:rPr>
              <a:t>http://typemoon.wikia.com</a:t>
            </a:r>
            <a:r>
              <a:rPr lang="en-US" sz="2400" dirty="0" smtClean="0">
                <a:effectLst>
                  <a:outerShdw blurRad="63500" algn="ctr" rotWithShape="0">
                    <a:schemeClr val="bg1">
                      <a:alpha val="40000"/>
                    </a:schemeClr>
                  </a:outerShdw>
                </a:effectLst>
              </a:rPr>
              <a:t/>
            </a:r>
            <a:br>
              <a:rPr lang="en-US" sz="2400" dirty="0" smtClean="0">
                <a:effectLst>
                  <a:outerShdw blurRad="63500" algn="ctr" rotWithShape="0">
                    <a:schemeClr val="bg1">
                      <a:alpha val="40000"/>
                    </a:schemeClr>
                  </a:outerShdw>
                </a:effectLst>
              </a:rPr>
            </a:br>
            <a:r>
              <a:rPr lang="en-US" sz="2400" dirty="0" smtClean="0">
                <a:effectLst>
                  <a:outerShdw blurRad="63500" algn="ctr" rotWithShape="0">
                    <a:schemeClr val="bg1">
                      <a:alpha val="40000"/>
                    </a:schemeClr>
                  </a:outerShdw>
                </a:effectLst>
                <a:hlinkClick r:id="rId7"/>
              </a:rPr>
              <a:t>http://typemoon.wikia.com/wiki/List_of_TYPE-MOON_media</a:t>
            </a:r>
            <a:r>
              <a:rPr lang="en-US" sz="2400" dirty="0" smtClean="0">
                <a:effectLst>
                  <a:outerShdw blurRad="63500" algn="ctr" rotWithShape="0">
                    <a:schemeClr val="bg1">
                      <a:alpha val="40000"/>
                    </a:schemeClr>
                  </a:outerShdw>
                </a:effectLst>
              </a:rPr>
              <a:t> </a:t>
            </a:r>
          </a:p>
          <a:p>
            <a:r>
              <a:rPr lang="en-US" sz="2400" dirty="0" smtClean="0">
                <a:effectLst>
                  <a:outerShdw blurRad="63500" algn="ctr" rotWithShape="0">
                    <a:schemeClr val="bg1">
                      <a:alpha val="40000"/>
                    </a:schemeClr>
                  </a:outerShdw>
                </a:effectLst>
              </a:rPr>
              <a:t>TV-Tropes:</a:t>
            </a:r>
            <a:br>
              <a:rPr lang="en-US" sz="2400" dirty="0" smtClean="0">
                <a:effectLst>
                  <a:outerShdw blurRad="63500" algn="ctr" rotWithShape="0">
                    <a:schemeClr val="bg1">
                      <a:alpha val="40000"/>
                    </a:schemeClr>
                  </a:outerShdw>
                </a:effectLst>
              </a:rPr>
            </a:br>
            <a:r>
              <a:rPr lang="en-US" sz="2400" dirty="0" smtClean="0">
                <a:effectLst>
                  <a:outerShdw blurRad="63500" algn="ctr" rotWithShape="0">
                    <a:schemeClr val="bg1">
                      <a:alpha val="40000"/>
                    </a:schemeClr>
                  </a:outerShdw>
                </a:effectLst>
                <a:hlinkClick r:id="rId8"/>
              </a:rPr>
              <a:t>http://tvtropes.org/pmwiki/pmwiki.php/Franchise/Nasuverse</a:t>
            </a:r>
            <a:endParaRPr lang="en-US" sz="2400" dirty="0" smtClean="0">
              <a:effectLst>
                <a:outerShdw blurRad="63500" algn="ctr" rotWithShape="0">
                  <a:schemeClr val="bg1">
                    <a:alpha val="40000"/>
                  </a:schemeClr>
                </a:outerShdw>
              </a:effectLst>
            </a:endParaRPr>
          </a:p>
          <a:p>
            <a:r>
              <a:rPr lang="en-US" sz="2400" dirty="0" smtClean="0">
                <a:effectLst>
                  <a:outerShdw blurRad="63500" algn="ctr" rotWithShape="0">
                    <a:schemeClr val="bg1">
                      <a:alpha val="40000"/>
                    </a:schemeClr>
                  </a:outerShdw>
                </a:effectLst>
              </a:rPr>
              <a:t>Beast’s Lair Forums:</a:t>
            </a:r>
            <a:br>
              <a:rPr lang="en-US" sz="2400" dirty="0" smtClean="0">
                <a:effectLst>
                  <a:outerShdw blurRad="63500" algn="ctr" rotWithShape="0">
                    <a:schemeClr val="bg1">
                      <a:alpha val="40000"/>
                    </a:schemeClr>
                  </a:outerShdw>
                </a:effectLst>
              </a:rPr>
            </a:br>
            <a:r>
              <a:rPr lang="en-US" sz="2400" dirty="0" smtClean="0">
                <a:effectLst>
                  <a:outerShdw blurRad="63500" algn="ctr" rotWithShape="0">
                    <a:schemeClr val="bg1">
                      <a:alpha val="40000"/>
                    </a:schemeClr>
                  </a:outerShdw>
                </a:effectLst>
                <a:hlinkClick r:id="rId9"/>
              </a:rPr>
              <a:t>http://forums.nrvnqsr.com</a:t>
            </a:r>
            <a:r>
              <a:rPr lang="en-US" sz="2400" dirty="0" smtClean="0">
                <a:effectLst>
                  <a:outerShdw blurRad="63500" algn="ctr" rotWithShape="0">
                    <a:schemeClr val="bg1">
                      <a:alpha val="40000"/>
                    </a:schemeClr>
                  </a:outerShdw>
                </a:effectLst>
              </a:rPr>
              <a:t> </a:t>
            </a:r>
          </a:p>
          <a:p>
            <a:pPr marL="0" indent="0">
              <a:buNone/>
            </a:pPr>
            <a:endParaRPr lang="en-US" sz="2400" dirty="0" smtClean="0">
              <a:effectLst>
                <a:outerShdw blurRad="63500" algn="ctr" rotWithShape="0">
                  <a:schemeClr val="bg1">
                    <a:alpha val="40000"/>
                  </a:schemeClr>
                </a:outerShdw>
              </a:effectLst>
            </a:endParaRPr>
          </a:p>
          <a:p>
            <a:pPr marL="0" indent="0">
              <a:buNone/>
            </a:pPr>
            <a:r>
              <a:rPr lang="en-US" sz="2400" dirty="0" smtClean="0">
                <a:effectLst>
                  <a:outerShdw blurRad="63500" algn="ctr" rotWithShape="0">
                    <a:schemeClr val="bg1">
                      <a:alpha val="40000"/>
                    </a:schemeClr>
                  </a:outerShdw>
                </a:effectLst>
              </a:rPr>
              <a:t>More links at </a:t>
            </a:r>
            <a:r>
              <a:rPr lang="en-US" sz="2400" dirty="0" smtClean="0">
                <a:effectLst>
                  <a:outerShdw blurRad="63500" algn="ctr" rotWithShape="0">
                    <a:schemeClr val="bg1">
                      <a:alpha val="40000"/>
                    </a:schemeClr>
                  </a:outerShdw>
                </a:effectLst>
                <a:hlinkClick r:id="rId10"/>
              </a:rPr>
              <a:t>http://keripo.com/type-moon</a:t>
            </a:r>
            <a:r>
              <a:rPr lang="en-US" sz="2400" dirty="0" smtClean="0">
                <a:effectLst>
                  <a:outerShdw blurRad="63500" algn="ctr" rotWithShape="0">
                    <a:schemeClr val="bg1">
                      <a:alpha val="40000"/>
                    </a:schemeClr>
                  </a:outerShdw>
                </a:effectLst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7983848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9660" y="159851"/>
            <a:ext cx="10515600" cy="2014181"/>
          </a:xfrm>
        </p:spPr>
        <p:txBody>
          <a:bodyPr>
            <a:noAutofit/>
          </a:bodyPr>
          <a:lstStyle/>
          <a:p>
            <a:r>
              <a:rPr lang="en-US" sz="6000" dirty="0" smtClean="0">
                <a:solidFill>
                  <a:schemeClr val="bg1"/>
                </a:solidFill>
                <a:latin typeface="Adobe Garamond Pro" panose="02020502060506020403" pitchFamily="18" charset="0"/>
              </a:rPr>
              <a:t>THE END!</a:t>
            </a:r>
            <a:br>
              <a:rPr lang="en-US" sz="6000" dirty="0" smtClean="0">
                <a:solidFill>
                  <a:schemeClr val="bg1"/>
                </a:solidFill>
                <a:latin typeface="Adobe Garamond Pro" panose="02020502060506020403" pitchFamily="18" charset="0"/>
              </a:rPr>
            </a:br>
            <a:r>
              <a:rPr lang="en-US" dirty="0" smtClean="0">
                <a:solidFill>
                  <a:schemeClr val="bg1"/>
                </a:solidFill>
                <a:latin typeface="Adobe Garamond Pro" panose="02020502060506020403" pitchFamily="18" charset="0"/>
              </a:rPr>
              <a:t>Questions?</a:t>
            </a:r>
            <a:endParaRPr lang="en-US" sz="4800" dirty="0">
              <a:solidFill>
                <a:schemeClr val="bg1"/>
              </a:solidFill>
              <a:latin typeface="Adobe Garamond Pro" panose="02020502060506020403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9660" y="4441372"/>
            <a:ext cx="7204789" cy="2416628"/>
          </a:xfrm>
          <a:noFill/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  <a:effectLst>
                  <a:outerShdw blurRad="63500" algn="ctr" rotWithShape="0">
                    <a:schemeClr val="bg1">
                      <a:alpha val="40000"/>
                    </a:schemeClr>
                  </a:outerShdw>
                </a:effectLst>
              </a:rPr>
              <a:t>Keripo (Philip Peng)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  <a:effectLst>
                  <a:outerShdw blurRad="63500" algn="ctr" rotWithShape="0">
                    <a:schemeClr val="bg1">
                      <a:alpha val="40000"/>
                    </a:schemeClr>
                  </a:outerShdw>
                </a:effectLst>
              </a:rPr>
              <a:t>Email: </a:t>
            </a:r>
            <a:r>
              <a:rPr lang="en-US" i="1" dirty="0" smtClean="0">
                <a:solidFill>
                  <a:schemeClr val="bg1"/>
                </a:solidFill>
                <a:effectLst>
                  <a:outerShdw blurRad="63500" algn="ctr" rotWithShape="0">
                    <a:schemeClr val="bg1">
                      <a:alpha val="40000"/>
                    </a:schemeClr>
                  </a:outerShdw>
                </a:effectLst>
              </a:rPr>
              <a:t>k.darktiger@gmail.com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  <a:effectLst>
                  <a:outerShdw blurRad="63500" algn="ctr" rotWithShape="0">
                    <a:schemeClr val="bg1">
                      <a:alpha val="40000"/>
                    </a:schemeClr>
                  </a:outerShdw>
                </a:effectLst>
              </a:rPr>
              <a:t>Website: </a:t>
            </a:r>
            <a:r>
              <a:rPr lang="en-US" i="1" dirty="0" smtClean="0">
                <a:solidFill>
                  <a:schemeClr val="bg1"/>
                </a:solidFill>
                <a:effectLst>
                  <a:outerShdw blurRad="63500" algn="ctr" rotWithShape="0">
                    <a:schemeClr val="bg1">
                      <a:alpha val="40000"/>
                    </a:schemeClr>
                  </a:outerShdw>
                </a:effectLst>
              </a:rPr>
              <a:t>http://keripo.com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  <a:effectLst>
                  <a:outerShdw blurRad="63500" algn="ctr" rotWithShape="0">
                    <a:schemeClr val="bg1">
                      <a:alpha val="40000"/>
                    </a:schemeClr>
                  </a:outerShdw>
                </a:effectLst>
              </a:rPr>
              <a:t>Facebook: </a:t>
            </a:r>
            <a:r>
              <a:rPr lang="en-US" i="1" dirty="0" smtClean="0">
                <a:solidFill>
                  <a:schemeClr val="bg1"/>
                </a:solidFill>
                <a:effectLst>
                  <a:outerShdw blurRad="63500" algn="ctr" rotWithShape="0">
                    <a:schemeClr val="bg1">
                      <a:alpha val="40000"/>
                    </a:schemeClr>
                  </a:outerShdw>
                </a:effectLst>
              </a:rPr>
              <a:t>http://facebook.com/keriposcorner</a:t>
            </a:r>
          </a:p>
        </p:txBody>
      </p:sp>
    </p:spTree>
    <p:extLst>
      <p:ext uri="{BB962C8B-B14F-4D97-AF65-F5344CB8AC3E}">
        <p14:creationId xmlns:p14="http://schemas.microsoft.com/office/powerpoint/2010/main" val="305578931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5019870" y="2797110"/>
            <a:ext cx="6301274" cy="12637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dobe Caslon Pro" panose="0205050205050A020403" pitchFamily="18" charset="0"/>
              </a:rPr>
              <a:t>History of TYPE-MOON</a:t>
            </a:r>
            <a:endParaRPr lang="en-US" dirty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Adobe Caslon Pro" panose="0205050205050A020403" pitchFamily="18" charset="0"/>
            </a:endParaRPr>
          </a:p>
        </p:txBody>
      </p:sp>
      <p:pic>
        <p:nvPicPr>
          <p:cNvPr id="4098" name="Picture 2" descr="http://127.0.0.1:4321/p/fileid=2892a67cef8fcf0711234966b9c22b58e63b5fbf-272700-976-1500-jpg;token=396559-18a4aa67af4b1aa38918dff17f2a699d475f4da6;gid=512754;page=19/medomajo02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46227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740404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08991" y="290480"/>
            <a:ext cx="10515600" cy="1325563"/>
          </a:xfrm>
        </p:spPr>
        <p:txBody>
          <a:bodyPr/>
          <a:lstStyle/>
          <a:p>
            <a:r>
              <a:rPr lang="en-US" dirty="0" smtClean="0">
                <a:latin typeface="Adobe Caslon Pro" panose="0205050205050A020403" pitchFamily="18" charset="0"/>
              </a:rPr>
              <a:t>What is “TYPE-MOON”?</a:t>
            </a:r>
            <a:endParaRPr lang="en-US" dirty="0">
              <a:latin typeface="Adobe Caslon Pro" panose="0205050205050A020403" pitchFamily="18" charset="0"/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2867976" y="1781212"/>
            <a:ext cx="5890262" cy="114806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dirty="0" smtClean="0">
                <a:latin typeface="Adobe Caslon Pro" panose="0205050205050A020403" pitchFamily="18" charset="0"/>
                <a:hlinkClick r:id="rId3"/>
              </a:rPr>
              <a:t>http://www.typemoon.com/</a:t>
            </a:r>
            <a:r>
              <a:rPr lang="en-US" sz="3200" dirty="0" smtClean="0">
                <a:latin typeface="Adobe Caslon Pro" panose="0205050205050A020403" pitchFamily="18" charset="0"/>
              </a:rPr>
              <a:t> </a:t>
            </a:r>
            <a:br>
              <a:rPr lang="en-US" sz="3200" dirty="0" smtClean="0">
                <a:latin typeface="Adobe Caslon Pro" panose="0205050205050A020403" pitchFamily="18" charset="0"/>
              </a:rPr>
            </a:br>
            <a:r>
              <a:rPr lang="en-US" sz="3200" dirty="0" smtClean="0">
                <a:latin typeface="Adobe Caslon Pro" panose="0205050205050A020403" pitchFamily="18" charset="0"/>
              </a:rPr>
              <a:t>Japanese game company, 2002</a:t>
            </a:r>
          </a:p>
          <a:p>
            <a:pPr marL="0" indent="0">
              <a:buNone/>
            </a:pPr>
            <a:endParaRPr lang="en-US" sz="3200" dirty="0" smtClean="0">
              <a:latin typeface="Adobe Caslon Pro" panose="0205050205050A020403" pitchFamily="18" charset="0"/>
            </a:endParaRPr>
          </a:p>
          <a:p>
            <a:pPr marL="0" indent="0">
              <a:buNone/>
            </a:pPr>
            <a:endParaRPr lang="en-US" sz="3200" dirty="0" smtClean="0">
              <a:latin typeface="Adobe Caslon Pro" panose="0205050205050A020403" pitchFamily="18" charset="0"/>
            </a:endParaRPr>
          </a:p>
        </p:txBody>
      </p:sp>
      <p:pic>
        <p:nvPicPr>
          <p:cNvPr id="5125" name="Picture 5" descr="http://upload.wikimedia.org/wikipedia/commons/thumb/2/29/Type-moon.svg/261px-Type-moon.svg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372" y="1547500"/>
            <a:ext cx="1992123" cy="1526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084" name="Picture 4" descr="http://vignette2.wikia.nocookie.net/typemoon/images/5/55/Kinoko_Nasu.png/revision/latest?cb=2013071907492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2718" y="1214337"/>
            <a:ext cx="2844967" cy="2844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088" name="Picture 8" descr="http://vignette1.wikia.nocookie.net/typemoon/images/2/25/Takashi_Takeuchi.png/revision/latest?cb=2013071907491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8297" y="3804071"/>
            <a:ext cx="2741645" cy="2741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ontent Placeholder 2"/>
          <p:cNvSpPr txBox="1">
            <a:spLocks/>
          </p:cNvSpPr>
          <p:nvPr/>
        </p:nvSpPr>
        <p:spPr>
          <a:xfrm>
            <a:off x="3749667" y="3361489"/>
            <a:ext cx="5363727" cy="11480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dirty="0" err="1" smtClean="0">
                <a:latin typeface="Adobe Caslon Pro" panose="0205050205050A020403" pitchFamily="18" charset="0"/>
              </a:rPr>
              <a:t>Nasu</a:t>
            </a:r>
            <a:r>
              <a:rPr lang="en-US" sz="3200" dirty="0" smtClean="0">
                <a:latin typeface="Adobe Caslon Pro" panose="0205050205050A020403" pitchFamily="18" charset="0"/>
              </a:rPr>
              <a:t> </a:t>
            </a:r>
            <a:r>
              <a:rPr lang="en-US" sz="3200" dirty="0" err="1" smtClean="0">
                <a:latin typeface="Adobe Caslon Pro" panose="0205050205050A020403" pitchFamily="18" charset="0"/>
              </a:rPr>
              <a:t>Kinoko</a:t>
            </a:r>
            <a:r>
              <a:rPr lang="en-US" sz="3200" dirty="0" smtClean="0">
                <a:latin typeface="Adobe Caslon Pro" panose="0205050205050A020403" pitchFamily="18" charset="0"/>
              </a:rPr>
              <a:t> (</a:t>
            </a:r>
            <a:r>
              <a:rPr lang="zh-CN" altLang="en-US" dirty="0">
                <a:latin typeface="Adobe 仿宋 Std R" panose="02020400000000000000" pitchFamily="18" charset="-122"/>
                <a:ea typeface="Adobe 仿宋 Std R" panose="02020400000000000000" pitchFamily="18" charset="-122"/>
                <a:cs typeface="+mj-cs"/>
              </a:rPr>
              <a:t>奈須 </a:t>
            </a:r>
            <a:r>
              <a:rPr lang="ja-JP" altLang="en-US" dirty="0">
                <a:latin typeface="Adobe 仿宋 Std R" panose="02020400000000000000" pitchFamily="18" charset="-122"/>
                <a:ea typeface="Adobe 仿宋 Std R" panose="02020400000000000000" pitchFamily="18" charset="-122"/>
                <a:cs typeface="+mj-cs"/>
              </a:rPr>
              <a:t>きのこ</a:t>
            </a:r>
            <a:r>
              <a:rPr lang="en-US" altLang="ja-JP" sz="3200" dirty="0" smtClean="0"/>
              <a:t>)</a:t>
            </a:r>
            <a:r>
              <a:rPr lang="en-US" sz="3200" dirty="0" smtClean="0">
                <a:latin typeface="Adobe Caslon Pro" panose="0205050205050A020403" pitchFamily="18" charset="0"/>
              </a:rPr>
              <a:t> &amp; Takeuchi Takashi (</a:t>
            </a:r>
            <a:r>
              <a:rPr lang="zh-CN" altLang="en-US" sz="3200" dirty="0">
                <a:latin typeface="Adobe 仿宋 Std R" panose="02020400000000000000" pitchFamily="18" charset="-122"/>
                <a:ea typeface="Adobe 仿宋 Std R" panose="02020400000000000000" pitchFamily="18" charset="-122"/>
                <a:cs typeface="+mj-cs"/>
              </a:rPr>
              <a:t>武内 崇</a:t>
            </a:r>
            <a:r>
              <a:rPr lang="en-US" altLang="zh-CN" sz="3200" dirty="0" smtClean="0"/>
              <a:t>)</a:t>
            </a:r>
            <a:endParaRPr lang="en-US" sz="3200" dirty="0" smtClean="0">
              <a:latin typeface="Adobe Caslon Pro" panose="0205050205050A020403" pitchFamily="18" charset="0"/>
            </a:endParaRPr>
          </a:p>
        </p:txBody>
      </p:sp>
      <p:pic>
        <p:nvPicPr>
          <p:cNvPr id="46092" name="Picture 12" descr="http://vignette1.wikia.nocookie.net/typemoon/images/4/4d/Notes.jpg/revision/latest?cb=2012021701102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695" y="3935520"/>
            <a:ext cx="1893476" cy="2654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Content Placeholder 2"/>
          <p:cNvSpPr txBox="1">
            <a:spLocks/>
          </p:cNvSpPr>
          <p:nvPr/>
        </p:nvSpPr>
        <p:spPr>
          <a:xfrm>
            <a:off x="2867976" y="5131316"/>
            <a:ext cx="5597630" cy="11480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3200" dirty="0" smtClean="0">
                <a:latin typeface="Adobe Caslon Pro" panose="0205050205050A020403" pitchFamily="18" charset="0"/>
              </a:rPr>
              <a:t>Official name: Notes Co. Ltd</a:t>
            </a:r>
          </a:p>
        </p:txBody>
      </p:sp>
    </p:spTree>
    <p:extLst>
      <p:ext uri="{BB962C8B-B14F-4D97-AF65-F5344CB8AC3E}">
        <p14:creationId xmlns:p14="http://schemas.microsoft.com/office/powerpoint/2010/main" val="113038591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08991" y="679845"/>
            <a:ext cx="10515600" cy="1325563"/>
          </a:xfrm>
        </p:spPr>
        <p:txBody>
          <a:bodyPr/>
          <a:lstStyle/>
          <a:p>
            <a:r>
              <a:rPr lang="en-US" dirty="0" smtClean="0">
                <a:latin typeface="Adobe Caslon Pro" panose="0205050205050A020403" pitchFamily="18" charset="0"/>
              </a:rPr>
              <a:t>TYPE-MOON History 101</a:t>
            </a:r>
            <a:endParaRPr lang="en-US" dirty="0">
              <a:latin typeface="Adobe Caslon Pro" panose="0205050205050A020403" pitchFamily="18" charset="0"/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08991" y="2506662"/>
            <a:ext cx="10515600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600" dirty="0" smtClean="0">
                <a:latin typeface="Adobe Caslon Pro" panose="0205050205050A020403" pitchFamily="18" charset="0"/>
              </a:rPr>
              <a:t>1990s</a:t>
            </a:r>
            <a:r>
              <a:rPr lang="en-US" sz="3600" dirty="0">
                <a:latin typeface="Adobe Caslon Pro" panose="0205050205050A020403" pitchFamily="18" charset="0"/>
              </a:rPr>
              <a:t>: </a:t>
            </a:r>
            <a:r>
              <a:rPr lang="en-US" sz="3600" dirty="0" smtClean="0">
                <a:latin typeface="Adobe Caslon Pro" panose="0205050205050A020403" pitchFamily="18" charset="0"/>
              </a:rPr>
              <a:t>Early days</a:t>
            </a:r>
          </a:p>
          <a:p>
            <a:pPr lvl="1"/>
            <a:r>
              <a:rPr lang="en-US" sz="3200" dirty="0" smtClean="0">
                <a:latin typeface="Adobe Caslon Pro" panose="0205050205050A020403" pitchFamily="18" charset="0"/>
              </a:rPr>
              <a:t>Takeuchi &amp; </a:t>
            </a:r>
            <a:r>
              <a:rPr lang="en-US" sz="3200" dirty="0" err="1" smtClean="0">
                <a:latin typeface="Adobe Caslon Pro" panose="0205050205050A020403" pitchFamily="18" charset="0"/>
              </a:rPr>
              <a:t>Nasu</a:t>
            </a:r>
            <a:r>
              <a:rPr lang="en-US" sz="3200" dirty="0" smtClean="0">
                <a:latin typeface="Adobe Caslon Pro" panose="0205050205050A020403" pitchFamily="18" charset="0"/>
              </a:rPr>
              <a:t> high-school buddies</a:t>
            </a:r>
          </a:p>
          <a:p>
            <a:pPr lvl="1"/>
            <a:r>
              <a:rPr lang="en-US" sz="3200" dirty="0" err="1" smtClean="0">
                <a:latin typeface="Adobe Caslon Pro" panose="0205050205050A020403" pitchFamily="18" charset="0"/>
              </a:rPr>
              <a:t>CoCiCaCe</a:t>
            </a:r>
            <a:r>
              <a:rPr lang="en-US" sz="3200" dirty="0" smtClean="0">
                <a:latin typeface="Adobe Caslon Pro" panose="0205050205050A020403" pitchFamily="18" charset="0"/>
              </a:rPr>
              <a:t> Club &amp; Bamboo Broom</a:t>
            </a:r>
          </a:p>
          <a:p>
            <a:pPr lvl="1"/>
            <a:r>
              <a:rPr lang="en-US" sz="3200" dirty="0" smtClean="0">
                <a:latin typeface="Adobe Caslon Pro" panose="0205050205050A020403" pitchFamily="18" charset="0"/>
              </a:rPr>
              <a:t>Released various </a:t>
            </a:r>
            <a:r>
              <a:rPr lang="en-US" sz="3200" dirty="0" err="1" smtClean="0">
                <a:latin typeface="Adobe Caslon Pro" panose="0205050205050A020403" pitchFamily="18" charset="0"/>
              </a:rPr>
              <a:t>doujinshis</a:t>
            </a:r>
            <a:r>
              <a:rPr lang="en-US" sz="3200" dirty="0" smtClean="0">
                <a:latin typeface="Adobe Caslon Pro" panose="0205050205050A020403" pitchFamily="18" charset="0"/>
              </a:rPr>
              <a:t> &amp; writings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11847" y="4286353"/>
            <a:ext cx="3190528" cy="227810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11847" y="411383"/>
            <a:ext cx="2225814" cy="314906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07111" y="1608105"/>
            <a:ext cx="2216254" cy="3268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35168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08991" y="2506662"/>
            <a:ext cx="10515600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600" dirty="0" smtClean="0">
                <a:latin typeface="Adobe Caslon Pro" panose="0205050205050A020403" pitchFamily="18" charset="0"/>
              </a:rPr>
              <a:t>1999: TYPE-MOON</a:t>
            </a:r>
          </a:p>
          <a:p>
            <a:pPr lvl="1"/>
            <a:r>
              <a:rPr lang="en-US" sz="3200" dirty="0" err="1" smtClean="0">
                <a:latin typeface="Adobe Caslon Pro" panose="0205050205050A020403" pitchFamily="18" charset="0"/>
              </a:rPr>
              <a:t>Doujinshis</a:t>
            </a:r>
            <a:r>
              <a:rPr lang="en-US" sz="3200" dirty="0" smtClean="0">
                <a:latin typeface="Adobe Caslon Pro" panose="0205050205050A020403" pitchFamily="18" charset="0"/>
              </a:rPr>
              <a:t> did not make money</a:t>
            </a:r>
          </a:p>
          <a:p>
            <a:pPr lvl="1"/>
            <a:r>
              <a:rPr lang="en-US" sz="3200" dirty="0" smtClean="0">
                <a:latin typeface="Adobe Caslon Pro" panose="0205050205050A020403" pitchFamily="18" charset="0"/>
              </a:rPr>
              <a:t>Make an 18+ visual novel!</a:t>
            </a:r>
          </a:p>
          <a:p>
            <a:pPr lvl="1"/>
            <a:r>
              <a:rPr lang="en-US" sz="3200" dirty="0" err="1" smtClean="0">
                <a:latin typeface="Adobe Caslon Pro" panose="0205050205050A020403" pitchFamily="18" charset="0"/>
              </a:rPr>
              <a:t>Tsukihime</a:t>
            </a:r>
            <a:r>
              <a:rPr lang="en-US" sz="3200" dirty="0" smtClean="0">
                <a:latin typeface="Adobe Caslon Pro" panose="0205050205050A020403" pitchFamily="18" charset="0"/>
              </a:rPr>
              <a:t> = Great success!</a:t>
            </a:r>
          </a:p>
          <a:p>
            <a:pPr lvl="1"/>
            <a:endParaRPr lang="en-US" sz="2800" dirty="0" smtClean="0">
              <a:latin typeface="Adobe Caslon Pro" panose="0205050205050A020403" pitchFamily="18" charset="0"/>
            </a:endParaRPr>
          </a:p>
          <a:p>
            <a:pPr lvl="1"/>
            <a:endParaRPr lang="en-US" sz="2800" dirty="0" smtClean="0">
              <a:latin typeface="Adobe Caslon Pro" panose="0205050205050A020403" pitchFamily="18" charset="0"/>
            </a:endParaRPr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39180316"/>
              </p:ext>
            </p:extLst>
          </p:nvPr>
        </p:nvGraphicFramePr>
        <p:xfrm>
          <a:off x="7113932" y="1885950"/>
          <a:ext cx="5078068" cy="4972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345" r:id="rId4" imgW="6692040" imgH="6552360" progId="">
                  <p:embed/>
                </p:oleObj>
              </mc:Choice>
              <mc:Fallback>
                <p:oleObj r:id="rId4" imgW="6692040" imgH="655236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113932" y="1885950"/>
                        <a:ext cx="5078068" cy="49720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itle 1"/>
          <p:cNvSpPr txBox="1">
            <a:spLocks/>
          </p:cNvSpPr>
          <p:nvPr/>
        </p:nvSpPr>
        <p:spPr>
          <a:xfrm>
            <a:off x="408991" y="67984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latin typeface="Adobe Caslon Pro" panose="0205050205050A020403" pitchFamily="18" charset="0"/>
              </a:rPr>
              <a:t>TYPE-MOON History 101</a:t>
            </a:r>
            <a:endParaRPr lang="en-US" dirty="0">
              <a:latin typeface="Adobe Caslon Pro" panose="0205050205050A0204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439276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08991" y="2506662"/>
            <a:ext cx="10515600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dirty="0" smtClean="0">
                <a:latin typeface="Adobe Caslon Pro" panose="0205050205050A020403" pitchFamily="18" charset="0"/>
              </a:rPr>
              <a:t>2003: Notes Co., Ltd</a:t>
            </a:r>
          </a:p>
          <a:p>
            <a:pPr lvl="1"/>
            <a:r>
              <a:rPr lang="en-US" sz="3200" dirty="0" err="1" smtClean="0">
                <a:latin typeface="Adobe Caslon Pro" panose="0205050205050A020403" pitchFamily="18" charset="0"/>
              </a:rPr>
              <a:t>Doujin</a:t>
            </a:r>
            <a:r>
              <a:rPr lang="en-US" sz="3200" dirty="0" smtClean="0">
                <a:latin typeface="Adobe Caslon Pro" panose="0205050205050A020403" pitchFamily="18" charset="0"/>
              </a:rPr>
              <a:t> circle too limiting</a:t>
            </a:r>
          </a:p>
          <a:p>
            <a:pPr lvl="1"/>
            <a:r>
              <a:rPr lang="en-US" sz="3200" dirty="0" smtClean="0">
                <a:latin typeface="Adobe Caslon Pro" panose="0205050205050A020403" pitchFamily="18" charset="0"/>
              </a:rPr>
              <a:t>Need $$$? Commercialize!</a:t>
            </a:r>
          </a:p>
          <a:p>
            <a:pPr lvl="1"/>
            <a:r>
              <a:rPr lang="en-US" sz="3200" dirty="0" smtClean="0">
                <a:latin typeface="Adobe Caslon Pro" panose="0205050205050A020403" pitchFamily="18" charset="0"/>
              </a:rPr>
              <a:t>Fate/stay night: It prints money!</a:t>
            </a:r>
          </a:p>
          <a:p>
            <a:pPr lvl="1"/>
            <a:r>
              <a:rPr lang="en-US" sz="3200" dirty="0" smtClean="0">
                <a:latin typeface="Adobe Caslon Pro" panose="0205050205050A020403" pitchFamily="18" charset="0"/>
              </a:rPr>
              <a:t>Allowed TYPE-MOON to go</a:t>
            </a:r>
            <a:r>
              <a:rPr lang="en-US" sz="3200" dirty="0">
                <a:latin typeface="Adobe Caslon Pro" panose="0205050205050A020403" pitchFamily="18" charset="0"/>
              </a:rPr>
              <a:t/>
            </a:r>
            <a:br>
              <a:rPr lang="en-US" sz="3200" dirty="0">
                <a:latin typeface="Adobe Caslon Pro" panose="0205050205050A020403" pitchFamily="18" charset="0"/>
              </a:rPr>
            </a:br>
            <a:r>
              <a:rPr lang="en-US" sz="3200" dirty="0" smtClean="0">
                <a:latin typeface="Adobe Caslon Pro" panose="0205050205050A020403" pitchFamily="18" charset="0"/>
              </a:rPr>
              <a:t>beyond an 18+VN company</a:t>
            </a: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25044178"/>
              </p:ext>
            </p:extLst>
          </p:nvPr>
        </p:nvGraphicFramePr>
        <p:xfrm>
          <a:off x="7487138" y="457200"/>
          <a:ext cx="4704862" cy="6400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367" r:id="rId4" imgW="6552360" imgH="8913960" progId="">
                  <p:embed/>
                </p:oleObj>
              </mc:Choice>
              <mc:Fallback>
                <p:oleObj r:id="rId4" imgW="6552360" imgH="891396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487138" y="457200"/>
                        <a:ext cx="4704862" cy="6400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itle 1"/>
          <p:cNvSpPr txBox="1">
            <a:spLocks/>
          </p:cNvSpPr>
          <p:nvPr/>
        </p:nvSpPr>
        <p:spPr>
          <a:xfrm>
            <a:off x="408991" y="67984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latin typeface="Adobe Caslon Pro" panose="0205050205050A020403" pitchFamily="18" charset="0"/>
              </a:rPr>
              <a:t>TYPE-MOON History 101</a:t>
            </a:r>
            <a:endParaRPr lang="en-US" dirty="0">
              <a:latin typeface="Adobe Caslon Pro" panose="0205050205050A0204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51746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8168</TotalTime>
  <Words>5076</Words>
  <Application>Microsoft Office PowerPoint</Application>
  <PresentationFormat>Widescreen</PresentationFormat>
  <Paragraphs>444</Paragraphs>
  <Slides>48</Slides>
  <Notes>47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8" baseType="lpstr">
      <vt:lpstr>Adobe 仿宋 Std R</vt:lpstr>
      <vt:lpstr>ＭＳ Ｐゴシック</vt:lpstr>
      <vt:lpstr>宋体</vt:lpstr>
      <vt:lpstr>Adobe Caslon Pro</vt:lpstr>
      <vt:lpstr>Adobe Garamond Pro</vt:lpstr>
      <vt:lpstr>Arial</vt:lpstr>
      <vt:lpstr>Calibri</vt:lpstr>
      <vt:lpstr>Calibri Light</vt:lpstr>
      <vt:lpstr>Office Theme</vt:lpstr>
      <vt:lpstr>Image</vt:lpstr>
      <vt:lpstr>Please be seated and wait for the panel to start</vt:lpstr>
      <vt:lpstr>UNLIMITED TYPE-MOON WORKS</vt:lpstr>
      <vt:lpstr>This Is (Not) A Rant</vt:lpstr>
      <vt:lpstr>Unlimited Knowledge Works</vt:lpstr>
      <vt:lpstr>PowerPoint Presentation</vt:lpstr>
      <vt:lpstr>What is “TYPE-MOON”?</vt:lpstr>
      <vt:lpstr>TYPE-MOON History 101</vt:lpstr>
      <vt:lpstr>PowerPoint Presentation</vt:lpstr>
      <vt:lpstr>PowerPoint Presentation</vt:lpstr>
      <vt:lpstr>PowerPoint Presentation</vt:lpstr>
      <vt:lpstr>Tsukihime (月姫)</vt:lpstr>
      <vt:lpstr>Tsukihime cont.</vt:lpstr>
      <vt:lpstr>Tsukihime Adaptations</vt:lpstr>
      <vt:lpstr>PowerPoint Presentation</vt:lpstr>
      <vt:lpstr>MELTY BLOOD (メルティブラッド)</vt:lpstr>
      <vt:lpstr>MELTY BLOOD cont.</vt:lpstr>
      <vt:lpstr>MELTY BLOOD cont.</vt:lpstr>
      <vt:lpstr>PowerPoint Presentation</vt:lpstr>
      <vt:lpstr>Kara no Kyoukai (空の境界)</vt:lpstr>
      <vt:lpstr>Kara no Kyoukai Films</vt:lpstr>
      <vt:lpstr>PowerPoint Presentation</vt:lpstr>
      <vt:lpstr>Fate/stay night</vt:lpstr>
      <vt:lpstr>Fate/stay night cont.</vt:lpstr>
      <vt:lpstr>Fate/stay night [Realta Nua]</vt:lpstr>
      <vt:lpstr>Fate/stay night Animes</vt:lpstr>
      <vt:lpstr>PowerPoint Presentation</vt:lpstr>
      <vt:lpstr>Fate/hollow ataraxia</vt:lpstr>
      <vt:lpstr>PowerPoint Presentation</vt:lpstr>
      <vt:lpstr>Fate/zero</vt:lpstr>
      <vt:lpstr>PowerPoint Presentation</vt:lpstr>
      <vt:lpstr>Fate/prototype</vt:lpstr>
      <vt:lpstr>PowerPoint Presentation</vt:lpstr>
      <vt:lpstr>Mahou Tsukai no Yoru</vt:lpstr>
      <vt:lpstr>Mahou Tsukai no Yoru</vt:lpstr>
      <vt:lpstr>PowerPoint Presentation</vt:lpstr>
      <vt:lpstr>CANAAN</vt:lpstr>
      <vt:lpstr>PowerPoint Presentation</vt:lpstr>
      <vt:lpstr>World Conquest ~Zvezda Plot~</vt:lpstr>
      <vt:lpstr>PowerPoint Presentation</vt:lpstr>
      <vt:lpstr>Prisma☆Illya</vt:lpstr>
      <vt:lpstr>PowerPoint Presentation</vt:lpstr>
      <vt:lpstr>Carnival Phantasm</vt:lpstr>
      <vt:lpstr>PowerPoint Presentation</vt:lpstr>
      <vt:lpstr>PowerPoint Presentation</vt:lpstr>
      <vt:lpstr>PowerPoint Presentation</vt:lpstr>
      <vt:lpstr>PowerPoint Presentation</vt:lpstr>
      <vt:lpstr>Looking for more?</vt:lpstr>
      <vt:lpstr>THE END! Questions?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Philip Peng</dc:creator>
  <cp:lastModifiedBy>Philip Peng</cp:lastModifiedBy>
  <cp:revision>368</cp:revision>
  <dcterms:created xsi:type="dcterms:W3CDTF">2015-03-29T05:29:08Z</dcterms:created>
  <dcterms:modified xsi:type="dcterms:W3CDTF">2015-04-08T07:02:33Z</dcterms:modified>
</cp:coreProperties>
</file>